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55"/>
  </p:notesMasterIdLst>
  <p:sldIdLst>
    <p:sldId id="258" r:id="rId2"/>
    <p:sldId id="288" r:id="rId3"/>
    <p:sldId id="256" r:id="rId4"/>
    <p:sldId id="259" r:id="rId5"/>
    <p:sldId id="260" r:id="rId6"/>
    <p:sldId id="262" r:id="rId7"/>
    <p:sldId id="261" r:id="rId8"/>
    <p:sldId id="265" r:id="rId9"/>
    <p:sldId id="266" r:id="rId10"/>
    <p:sldId id="267" r:id="rId11"/>
    <p:sldId id="273" r:id="rId12"/>
    <p:sldId id="269" r:id="rId13"/>
    <p:sldId id="272" r:id="rId14"/>
    <p:sldId id="271" r:id="rId15"/>
    <p:sldId id="270" r:id="rId16"/>
    <p:sldId id="274" r:id="rId17"/>
    <p:sldId id="263" r:id="rId18"/>
    <p:sldId id="275" r:id="rId19"/>
    <p:sldId id="264" r:id="rId20"/>
    <p:sldId id="276" r:id="rId21"/>
    <p:sldId id="280" r:id="rId22"/>
    <p:sldId id="278" r:id="rId23"/>
    <p:sldId id="277" r:id="rId24"/>
    <p:sldId id="281" r:id="rId25"/>
    <p:sldId id="279" r:id="rId26"/>
    <p:sldId id="282" r:id="rId27"/>
    <p:sldId id="289" r:id="rId28"/>
    <p:sldId id="283" r:id="rId29"/>
    <p:sldId id="290" r:id="rId30"/>
    <p:sldId id="285" r:id="rId31"/>
    <p:sldId id="286" r:id="rId32"/>
    <p:sldId id="287" r:id="rId33"/>
    <p:sldId id="291" r:id="rId34"/>
    <p:sldId id="292" r:id="rId35"/>
    <p:sldId id="293" r:id="rId36"/>
    <p:sldId id="298" r:id="rId37"/>
    <p:sldId id="294" r:id="rId38"/>
    <p:sldId id="295" r:id="rId39"/>
    <p:sldId id="297" r:id="rId40"/>
    <p:sldId id="296" r:id="rId41"/>
    <p:sldId id="299" r:id="rId42"/>
    <p:sldId id="300" r:id="rId43"/>
    <p:sldId id="302" r:id="rId44"/>
    <p:sldId id="301" r:id="rId45"/>
    <p:sldId id="303" r:id="rId46"/>
    <p:sldId id="304" r:id="rId47"/>
    <p:sldId id="307" r:id="rId48"/>
    <p:sldId id="305" r:id="rId49"/>
    <p:sldId id="306" r:id="rId50"/>
    <p:sldId id="308" r:id="rId51"/>
    <p:sldId id="310" r:id="rId52"/>
    <p:sldId id="311" r:id="rId53"/>
    <p:sldId id="312"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42CBE5-17F2-4D3E-81EE-B2E36BFF4B8B}" type="datetimeFigureOut">
              <a:rPr lang="en-IN" smtClean="0"/>
              <a:t>04-05-2023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3EB2DD-C672-4B40-B11E-1FDF8A4A29BB}" type="slidenum">
              <a:rPr lang="en-IN" smtClean="0"/>
              <a:t>‹#›</a:t>
            </a:fld>
            <a:endParaRPr lang="en-IN"/>
          </a:p>
        </p:txBody>
      </p:sp>
    </p:spTree>
    <p:extLst>
      <p:ext uri="{BB962C8B-B14F-4D97-AF65-F5344CB8AC3E}">
        <p14:creationId xmlns:p14="http://schemas.microsoft.com/office/powerpoint/2010/main" val="1235142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33EB2DD-C672-4B40-B11E-1FDF8A4A29BB}" type="slidenum">
              <a:rPr lang="en-IN" smtClean="0"/>
              <a:t>1</a:t>
            </a:fld>
            <a:endParaRPr lang="en-IN"/>
          </a:p>
        </p:txBody>
      </p:sp>
    </p:spTree>
    <p:extLst>
      <p:ext uri="{BB962C8B-B14F-4D97-AF65-F5344CB8AC3E}">
        <p14:creationId xmlns:p14="http://schemas.microsoft.com/office/powerpoint/2010/main" val="399200096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77EEE83-A523-4EF0-98F6-1B191FC5FBC9}" type="datetimeFigureOut">
              <a:rPr lang="en-IN" smtClean="0"/>
              <a:t>04-05-2023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6A0A197B-C572-4CAE-9015-C994341A7B99}" type="slidenum">
              <a:rPr lang="en-IN" smtClean="0"/>
              <a:t>‹#›</a:t>
            </a:fld>
            <a:endParaRPr lang="en-IN"/>
          </a:p>
        </p:txBody>
      </p:sp>
    </p:spTree>
    <p:extLst>
      <p:ext uri="{BB962C8B-B14F-4D97-AF65-F5344CB8AC3E}">
        <p14:creationId xmlns:p14="http://schemas.microsoft.com/office/powerpoint/2010/main" val="1198779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7EEE83-A523-4EF0-98F6-1B191FC5FBC9}" type="datetimeFigureOut">
              <a:rPr lang="en-IN" smtClean="0"/>
              <a:t>04-05-2023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0A197B-C572-4CAE-9015-C994341A7B99}" type="slidenum">
              <a:rPr lang="en-IN" smtClean="0"/>
              <a:t>‹#›</a:t>
            </a:fld>
            <a:endParaRPr lang="en-IN"/>
          </a:p>
        </p:txBody>
      </p:sp>
    </p:spTree>
    <p:extLst>
      <p:ext uri="{BB962C8B-B14F-4D97-AF65-F5344CB8AC3E}">
        <p14:creationId xmlns:p14="http://schemas.microsoft.com/office/powerpoint/2010/main" val="2247147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7EEE83-A523-4EF0-98F6-1B191FC5FBC9}" type="datetimeFigureOut">
              <a:rPr lang="en-IN" smtClean="0"/>
              <a:t>04-05-2023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0A197B-C572-4CAE-9015-C994341A7B99}" type="slidenum">
              <a:rPr lang="en-IN" smtClean="0"/>
              <a:t>‹#›</a:t>
            </a:fld>
            <a:endParaRPr lang="en-IN"/>
          </a:p>
        </p:txBody>
      </p:sp>
    </p:spTree>
    <p:extLst>
      <p:ext uri="{BB962C8B-B14F-4D97-AF65-F5344CB8AC3E}">
        <p14:creationId xmlns:p14="http://schemas.microsoft.com/office/powerpoint/2010/main" val="1237111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7EEE83-A523-4EF0-98F6-1B191FC5FBC9}" type="datetimeFigureOut">
              <a:rPr lang="en-IN" smtClean="0"/>
              <a:t>04-05-2023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0A197B-C572-4CAE-9015-C994341A7B99}" type="slidenum">
              <a:rPr lang="en-IN" smtClean="0"/>
              <a:t>‹#›</a:t>
            </a:fld>
            <a:endParaRPr lang="en-IN"/>
          </a:p>
        </p:txBody>
      </p:sp>
    </p:spTree>
    <p:extLst>
      <p:ext uri="{BB962C8B-B14F-4D97-AF65-F5344CB8AC3E}">
        <p14:creationId xmlns:p14="http://schemas.microsoft.com/office/powerpoint/2010/main" val="4172676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277EEE83-A523-4EF0-98F6-1B191FC5FBC9}" type="datetimeFigureOut">
              <a:rPr lang="en-IN" smtClean="0"/>
              <a:t>04-05-2023</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6A0A197B-C572-4CAE-9015-C994341A7B99}" type="slidenum">
              <a:rPr lang="en-IN" smtClean="0"/>
              <a:t>‹#›</a:t>
            </a:fld>
            <a:endParaRPr lang="en-IN"/>
          </a:p>
        </p:txBody>
      </p:sp>
    </p:spTree>
    <p:extLst>
      <p:ext uri="{BB962C8B-B14F-4D97-AF65-F5344CB8AC3E}">
        <p14:creationId xmlns:p14="http://schemas.microsoft.com/office/powerpoint/2010/main" val="569732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7EEE83-A523-4EF0-98F6-1B191FC5FBC9}" type="datetimeFigureOut">
              <a:rPr lang="en-IN" smtClean="0"/>
              <a:t>04-05-2023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0A197B-C572-4CAE-9015-C994341A7B99}" type="slidenum">
              <a:rPr lang="en-IN" smtClean="0"/>
              <a:t>‹#›</a:t>
            </a:fld>
            <a:endParaRPr lang="en-IN"/>
          </a:p>
        </p:txBody>
      </p:sp>
    </p:spTree>
    <p:extLst>
      <p:ext uri="{BB962C8B-B14F-4D97-AF65-F5344CB8AC3E}">
        <p14:creationId xmlns:p14="http://schemas.microsoft.com/office/powerpoint/2010/main" val="110493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7EEE83-A523-4EF0-98F6-1B191FC5FBC9}" type="datetimeFigureOut">
              <a:rPr lang="en-IN" smtClean="0"/>
              <a:t>04-05-2023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A0A197B-C572-4CAE-9015-C994341A7B99}" type="slidenum">
              <a:rPr lang="en-IN" smtClean="0"/>
              <a:t>‹#›</a:t>
            </a:fld>
            <a:endParaRPr lang="en-IN"/>
          </a:p>
        </p:txBody>
      </p:sp>
    </p:spTree>
    <p:extLst>
      <p:ext uri="{BB962C8B-B14F-4D97-AF65-F5344CB8AC3E}">
        <p14:creationId xmlns:p14="http://schemas.microsoft.com/office/powerpoint/2010/main" val="1695407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7EEE83-A523-4EF0-98F6-1B191FC5FBC9}" type="datetimeFigureOut">
              <a:rPr lang="en-IN" smtClean="0"/>
              <a:t>04-05-2023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A0A197B-C572-4CAE-9015-C994341A7B99}" type="slidenum">
              <a:rPr lang="en-IN" smtClean="0"/>
              <a:t>‹#›</a:t>
            </a:fld>
            <a:endParaRPr lang="en-IN"/>
          </a:p>
        </p:txBody>
      </p:sp>
    </p:spTree>
    <p:extLst>
      <p:ext uri="{BB962C8B-B14F-4D97-AF65-F5344CB8AC3E}">
        <p14:creationId xmlns:p14="http://schemas.microsoft.com/office/powerpoint/2010/main" val="576479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7EEE83-A523-4EF0-98F6-1B191FC5FBC9}" type="datetimeFigureOut">
              <a:rPr lang="en-IN" smtClean="0"/>
              <a:t>04-05-2023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A0A197B-C572-4CAE-9015-C994341A7B99}" type="slidenum">
              <a:rPr lang="en-IN" smtClean="0"/>
              <a:t>‹#›</a:t>
            </a:fld>
            <a:endParaRPr lang="en-IN"/>
          </a:p>
        </p:txBody>
      </p:sp>
    </p:spTree>
    <p:extLst>
      <p:ext uri="{BB962C8B-B14F-4D97-AF65-F5344CB8AC3E}">
        <p14:creationId xmlns:p14="http://schemas.microsoft.com/office/powerpoint/2010/main" val="2618902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7EEE83-A523-4EF0-98F6-1B191FC5FBC9}" type="datetimeFigureOut">
              <a:rPr lang="en-IN" smtClean="0"/>
              <a:t>04-05-2023</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A0A197B-C572-4CAE-9015-C994341A7B99}" type="slidenum">
              <a:rPr lang="en-IN" smtClean="0"/>
              <a:t>‹#›</a:t>
            </a:fld>
            <a:endParaRPr lang="en-IN"/>
          </a:p>
        </p:txBody>
      </p:sp>
    </p:spTree>
    <p:extLst>
      <p:ext uri="{BB962C8B-B14F-4D97-AF65-F5344CB8AC3E}">
        <p14:creationId xmlns:p14="http://schemas.microsoft.com/office/powerpoint/2010/main" val="3421482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7EEE83-A523-4EF0-98F6-1B191FC5FBC9}" type="datetimeFigureOut">
              <a:rPr lang="en-IN" smtClean="0"/>
              <a:t>04-05-2023</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A0A197B-C572-4CAE-9015-C994341A7B99}" type="slidenum">
              <a:rPr lang="en-IN" smtClean="0"/>
              <a:t>‹#›</a:t>
            </a:fld>
            <a:endParaRPr lang="en-IN"/>
          </a:p>
        </p:txBody>
      </p:sp>
    </p:spTree>
    <p:extLst>
      <p:ext uri="{BB962C8B-B14F-4D97-AF65-F5344CB8AC3E}">
        <p14:creationId xmlns:p14="http://schemas.microsoft.com/office/powerpoint/2010/main" val="825116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277EEE83-A523-4EF0-98F6-1B191FC5FBC9}" type="datetimeFigureOut">
              <a:rPr lang="en-IN" smtClean="0"/>
              <a:t>04-05-2023</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6A0A197B-C572-4CAE-9015-C994341A7B99}" type="slidenum">
              <a:rPr lang="en-IN" smtClean="0"/>
              <a:t>‹#›</a:t>
            </a:fld>
            <a:endParaRPr lang="en-IN"/>
          </a:p>
        </p:txBody>
      </p:sp>
    </p:spTree>
    <p:extLst>
      <p:ext uri="{BB962C8B-B14F-4D97-AF65-F5344CB8AC3E}">
        <p14:creationId xmlns:p14="http://schemas.microsoft.com/office/powerpoint/2010/main" val="3369066413"/>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www.csgo.com.cn/news/gamebroad/20170911/206155.shtml" TargetMode="External"/><Relationship Id="rId2" Type="http://schemas.openxmlformats.org/officeDocument/2006/relationships/hyperlink" Target="https://www.forbes.com/sites/brettknight/2022/05/06/the-most-valuable-esports-companies-2022" TargetMode="External"/><Relationship Id="rId1" Type="http://schemas.openxmlformats.org/officeDocument/2006/relationships/slideLayout" Target="../slideLayouts/slideLayout2.xml"/><Relationship Id="rId6" Type="http://schemas.openxmlformats.org/officeDocument/2006/relationships/hyperlink" Target="https://www.counter-strike.net/cs2" TargetMode="External"/><Relationship Id="rId5" Type="http://schemas.openxmlformats.org/officeDocument/2006/relationships/hyperlink" Target="https://blog.counter-strike.net/index.php/about/" TargetMode="External"/><Relationship Id="rId4" Type="http://schemas.openxmlformats.org/officeDocument/2006/relationships/hyperlink" Target="https://steamcommunity.com/sharedfiles/filedetails/?id=420402033"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5B69E-45AD-D03F-1680-E79807799632}"/>
              </a:ext>
            </a:extLst>
          </p:cNvPr>
          <p:cNvSpPr>
            <a:spLocks noGrp="1"/>
          </p:cNvSpPr>
          <p:nvPr>
            <p:ph type="ctrTitle"/>
          </p:nvPr>
        </p:nvSpPr>
        <p:spPr/>
        <p:txBody>
          <a:bodyPr/>
          <a:lstStyle/>
          <a:p>
            <a:pPr algn="ctr"/>
            <a:r>
              <a:rPr lang="en-US" sz="3200" b="1" i="0" u="none" strike="noStrike" dirty="0">
                <a:solidFill>
                  <a:srgbClr val="000000"/>
                </a:solidFill>
                <a:effectLst/>
                <a:latin typeface="+mn-lt"/>
              </a:rPr>
              <a:t>Perhaps you should buy things you really like!? Analyzing CSGO skins and other in-game virtual items</a:t>
            </a:r>
            <a:br>
              <a:rPr lang="en-US" b="1" dirty="0">
                <a:effectLst/>
                <a:latin typeface="+mn-lt"/>
              </a:rPr>
            </a:br>
            <a:endParaRPr lang="en-IN" dirty="0">
              <a:latin typeface="+mn-lt"/>
            </a:endParaRPr>
          </a:p>
        </p:txBody>
      </p:sp>
      <p:sp>
        <p:nvSpPr>
          <p:cNvPr id="3" name="Subtitle 2">
            <a:extLst>
              <a:ext uri="{FF2B5EF4-FFF2-40B4-BE49-F238E27FC236}">
                <a16:creationId xmlns:a16="http://schemas.microsoft.com/office/drawing/2014/main" id="{2D99B866-92F7-64D3-0BC0-28BACD756EBA}"/>
              </a:ext>
            </a:extLst>
          </p:cNvPr>
          <p:cNvSpPr>
            <a:spLocks noGrp="1"/>
          </p:cNvSpPr>
          <p:nvPr>
            <p:ph type="subTitle" idx="1"/>
          </p:nvPr>
        </p:nvSpPr>
        <p:spPr/>
        <p:txBody>
          <a:bodyPr/>
          <a:lstStyle/>
          <a:p>
            <a:r>
              <a:rPr lang="en-US" dirty="0"/>
              <a:t> Aditya Singla</a:t>
            </a:r>
          </a:p>
          <a:p>
            <a:r>
              <a:rPr lang="en-US" dirty="0"/>
              <a:t>18HS20005</a:t>
            </a:r>
          </a:p>
          <a:p>
            <a:endParaRPr lang="en-IN" dirty="0"/>
          </a:p>
        </p:txBody>
      </p:sp>
    </p:spTree>
    <p:extLst>
      <p:ext uri="{BB962C8B-B14F-4D97-AF65-F5344CB8AC3E}">
        <p14:creationId xmlns:p14="http://schemas.microsoft.com/office/powerpoint/2010/main" val="1213035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06D8C3-3D1E-8EF1-5FDC-871988A2D5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998E5D4A-209B-D1EB-A931-3C8B46167279}"/>
              </a:ext>
            </a:extLst>
          </p:cNvPr>
          <p:cNvSpPr txBox="1"/>
          <p:nvPr/>
        </p:nvSpPr>
        <p:spPr>
          <a:xfrm>
            <a:off x="8807359" y="4652343"/>
            <a:ext cx="2689934" cy="400110"/>
          </a:xfrm>
          <a:prstGeom prst="rect">
            <a:avLst/>
          </a:prstGeom>
          <a:noFill/>
        </p:spPr>
        <p:txBody>
          <a:bodyPr wrap="square" rtlCol="0">
            <a:spAutoFit/>
          </a:bodyPr>
          <a:lstStyle/>
          <a:p>
            <a:r>
              <a:rPr lang="en-US" sz="2000" dirty="0">
                <a:solidFill>
                  <a:schemeClr val="bg1"/>
                </a:solidFill>
              </a:rPr>
              <a:t>AWP </a:t>
            </a:r>
            <a:r>
              <a:rPr lang="en-US" sz="2000" dirty="0" err="1">
                <a:solidFill>
                  <a:schemeClr val="bg1"/>
                </a:solidFill>
              </a:rPr>
              <a:t>Gungnir</a:t>
            </a:r>
            <a:endParaRPr lang="en-IN" sz="2000" dirty="0">
              <a:solidFill>
                <a:schemeClr val="bg1"/>
              </a:solidFill>
            </a:endParaRPr>
          </a:p>
        </p:txBody>
      </p:sp>
    </p:spTree>
    <p:extLst>
      <p:ext uri="{BB962C8B-B14F-4D97-AF65-F5344CB8AC3E}">
        <p14:creationId xmlns:p14="http://schemas.microsoft.com/office/powerpoint/2010/main" val="3525937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FEE2B9-1B1A-70FC-CFD1-A9C73C21F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D66B11B2-8680-094D-4F2C-379882EA577A}"/>
              </a:ext>
            </a:extLst>
          </p:cNvPr>
          <p:cNvSpPr txBox="1"/>
          <p:nvPr/>
        </p:nvSpPr>
        <p:spPr>
          <a:xfrm>
            <a:off x="8807359" y="4652343"/>
            <a:ext cx="2689934" cy="400110"/>
          </a:xfrm>
          <a:prstGeom prst="rect">
            <a:avLst/>
          </a:prstGeom>
          <a:noFill/>
        </p:spPr>
        <p:txBody>
          <a:bodyPr wrap="square" rtlCol="0">
            <a:spAutoFit/>
          </a:bodyPr>
          <a:lstStyle/>
          <a:p>
            <a:r>
              <a:rPr lang="en-US" sz="2000" dirty="0">
                <a:solidFill>
                  <a:schemeClr val="bg1"/>
                </a:solidFill>
              </a:rPr>
              <a:t>AWP Dragon-Lore</a:t>
            </a:r>
            <a:endParaRPr lang="en-IN" sz="2000" dirty="0">
              <a:solidFill>
                <a:schemeClr val="bg1"/>
              </a:solidFill>
            </a:endParaRPr>
          </a:p>
        </p:txBody>
      </p:sp>
    </p:spTree>
    <p:extLst>
      <p:ext uri="{BB962C8B-B14F-4D97-AF65-F5344CB8AC3E}">
        <p14:creationId xmlns:p14="http://schemas.microsoft.com/office/powerpoint/2010/main" val="3822226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4513B2-6D25-3145-B25B-B8860F709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58B8A7B-242C-0535-D5C0-6F10F8E7CEB0}"/>
              </a:ext>
            </a:extLst>
          </p:cNvPr>
          <p:cNvSpPr txBox="1"/>
          <p:nvPr/>
        </p:nvSpPr>
        <p:spPr>
          <a:xfrm>
            <a:off x="8807359" y="4652343"/>
            <a:ext cx="2689934" cy="400110"/>
          </a:xfrm>
          <a:prstGeom prst="rect">
            <a:avLst/>
          </a:prstGeom>
          <a:noFill/>
        </p:spPr>
        <p:txBody>
          <a:bodyPr wrap="square" rtlCol="0">
            <a:spAutoFit/>
          </a:bodyPr>
          <a:lstStyle/>
          <a:p>
            <a:r>
              <a:rPr lang="en-US" sz="2000" dirty="0">
                <a:solidFill>
                  <a:schemeClr val="bg1"/>
                </a:solidFill>
              </a:rPr>
              <a:t>AWP </a:t>
            </a:r>
            <a:r>
              <a:rPr lang="en-US" sz="2000" dirty="0" err="1">
                <a:solidFill>
                  <a:schemeClr val="bg1"/>
                </a:solidFill>
              </a:rPr>
              <a:t>Atheris</a:t>
            </a:r>
            <a:endParaRPr lang="en-IN" sz="2000" dirty="0">
              <a:solidFill>
                <a:schemeClr val="bg1"/>
              </a:solidFill>
            </a:endParaRPr>
          </a:p>
        </p:txBody>
      </p:sp>
    </p:spTree>
    <p:extLst>
      <p:ext uri="{BB962C8B-B14F-4D97-AF65-F5344CB8AC3E}">
        <p14:creationId xmlns:p14="http://schemas.microsoft.com/office/powerpoint/2010/main" val="15782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0FF9A6-B221-3ACD-D357-5126A00DDC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8172D9B-6B2D-21B7-232B-DE5D87987533}"/>
              </a:ext>
            </a:extLst>
          </p:cNvPr>
          <p:cNvSpPr txBox="1"/>
          <p:nvPr/>
        </p:nvSpPr>
        <p:spPr>
          <a:xfrm>
            <a:off x="8807359" y="4652343"/>
            <a:ext cx="2689934" cy="400110"/>
          </a:xfrm>
          <a:prstGeom prst="rect">
            <a:avLst/>
          </a:prstGeom>
          <a:noFill/>
        </p:spPr>
        <p:txBody>
          <a:bodyPr wrap="square" rtlCol="0">
            <a:spAutoFit/>
          </a:bodyPr>
          <a:lstStyle/>
          <a:p>
            <a:r>
              <a:rPr lang="en-US" sz="2000" dirty="0">
                <a:solidFill>
                  <a:schemeClr val="bg1"/>
                </a:solidFill>
              </a:rPr>
              <a:t>AK-47 Empress</a:t>
            </a:r>
            <a:endParaRPr lang="en-IN" sz="2000" dirty="0">
              <a:solidFill>
                <a:schemeClr val="bg1"/>
              </a:solidFill>
            </a:endParaRPr>
          </a:p>
        </p:txBody>
      </p:sp>
    </p:spTree>
    <p:extLst>
      <p:ext uri="{BB962C8B-B14F-4D97-AF65-F5344CB8AC3E}">
        <p14:creationId xmlns:p14="http://schemas.microsoft.com/office/powerpoint/2010/main" val="224908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D0C58F-184E-B9D8-7237-D9AA83AF12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CAE0A69B-B9D3-A3D2-0299-A3E052564295}"/>
              </a:ext>
            </a:extLst>
          </p:cNvPr>
          <p:cNvSpPr txBox="1"/>
          <p:nvPr/>
        </p:nvSpPr>
        <p:spPr>
          <a:xfrm>
            <a:off x="8807359" y="4652343"/>
            <a:ext cx="2689934" cy="400110"/>
          </a:xfrm>
          <a:prstGeom prst="rect">
            <a:avLst/>
          </a:prstGeom>
          <a:noFill/>
        </p:spPr>
        <p:txBody>
          <a:bodyPr wrap="square" rtlCol="0">
            <a:spAutoFit/>
          </a:bodyPr>
          <a:lstStyle/>
          <a:p>
            <a:r>
              <a:rPr lang="en-US" sz="2000" dirty="0">
                <a:solidFill>
                  <a:schemeClr val="bg1"/>
                </a:solidFill>
              </a:rPr>
              <a:t>M4A4 Emperor</a:t>
            </a:r>
            <a:endParaRPr lang="en-IN" sz="2000" dirty="0">
              <a:solidFill>
                <a:schemeClr val="bg1"/>
              </a:solidFill>
            </a:endParaRPr>
          </a:p>
        </p:txBody>
      </p:sp>
    </p:spTree>
    <p:extLst>
      <p:ext uri="{BB962C8B-B14F-4D97-AF65-F5344CB8AC3E}">
        <p14:creationId xmlns:p14="http://schemas.microsoft.com/office/powerpoint/2010/main" val="1002978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11A18F-D632-AC49-BE0C-14880AAE57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359F4ADA-2518-2C4F-4653-BB3DABC90124}"/>
              </a:ext>
            </a:extLst>
          </p:cNvPr>
          <p:cNvSpPr txBox="1"/>
          <p:nvPr/>
        </p:nvSpPr>
        <p:spPr>
          <a:xfrm>
            <a:off x="8709705" y="5424700"/>
            <a:ext cx="2689934" cy="400110"/>
          </a:xfrm>
          <a:prstGeom prst="rect">
            <a:avLst/>
          </a:prstGeom>
          <a:noFill/>
        </p:spPr>
        <p:txBody>
          <a:bodyPr wrap="square" rtlCol="0">
            <a:spAutoFit/>
          </a:bodyPr>
          <a:lstStyle/>
          <a:p>
            <a:r>
              <a:rPr lang="en-US" sz="2000" dirty="0">
                <a:solidFill>
                  <a:schemeClr val="bg1"/>
                </a:solidFill>
              </a:rPr>
              <a:t>USP-S Traitor</a:t>
            </a:r>
            <a:endParaRPr lang="en-IN" sz="2000" dirty="0">
              <a:solidFill>
                <a:schemeClr val="bg1"/>
              </a:solidFill>
            </a:endParaRPr>
          </a:p>
        </p:txBody>
      </p:sp>
    </p:spTree>
    <p:extLst>
      <p:ext uri="{BB962C8B-B14F-4D97-AF65-F5344CB8AC3E}">
        <p14:creationId xmlns:p14="http://schemas.microsoft.com/office/powerpoint/2010/main" val="1541612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CCF6A-A651-E66B-8697-E15C3ED71AC2}"/>
              </a:ext>
            </a:extLst>
          </p:cNvPr>
          <p:cNvSpPr>
            <a:spLocks noGrp="1"/>
          </p:cNvSpPr>
          <p:nvPr>
            <p:ph type="title"/>
          </p:nvPr>
        </p:nvSpPr>
        <p:spPr/>
        <p:txBody>
          <a:bodyPr/>
          <a:lstStyle/>
          <a:p>
            <a:r>
              <a:rPr lang="en-US" dirty="0"/>
              <a:t>What are these Virtual items? How do you get them?</a:t>
            </a:r>
            <a:endParaRPr lang="en-IN" dirty="0"/>
          </a:p>
        </p:txBody>
      </p:sp>
      <p:sp>
        <p:nvSpPr>
          <p:cNvPr id="3" name="Text Placeholder 2">
            <a:extLst>
              <a:ext uri="{FF2B5EF4-FFF2-40B4-BE49-F238E27FC236}">
                <a16:creationId xmlns:a16="http://schemas.microsoft.com/office/drawing/2014/main" id="{D905D5B7-E754-93D6-9916-23143020529E}"/>
              </a:ext>
            </a:extLst>
          </p:cNvPr>
          <p:cNvSpPr>
            <a:spLocks noGrp="1"/>
          </p:cNvSpPr>
          <p:nvPr>
            <p:ph type="body" idx="1"/>
          </p:nvPr>
        </p:nvSpPr>
        <p:spPr/>
        <p:txBody>
          <a:bodyPr/>
          <a:lstStyle/>
          <a:p>
            <a:r>
              <a:rPr lang="en-US" dirty="0"/>
              <a:t>#Literature Review</a:t>
            </a:r>
            <a:endParaRPr lang="en-IN" dirty="0"/>
          </a:p>
        </p:txBody>
      </p:sp>
    </p:spTree>
    <p:extLst>
      <p:ext uri="{BB962C8B-B14F-4D97-AF65-F5344CB8AC3E}">
        <p14:creationId xmlns:p14="http://schemas.microsoft.com/office/powerpoint/2010/main" val="2095385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5D9D76-2C18-044B-5A11-14B10FF216AB}"/>
              </a:ext>
            </a:extLst>
          </p:cNvPr>
          <p:cNvSpPr>
            <a:spLocks noGrp="1"/>
          </p:cNvSpPr>
          <p:nvPr>
            <p:ph idx="1"/>
          </p:nvPr>
        </p:nvSpPr>
        <p:spPr>
          <a:xfrm>
            <a:off x="847906" y="1403604"/>
            <a:ext cx="10058400" cy="4050792"/>
          </a:xfrm>
        </p:spPr>
        <p:txBody>
          <a:bodyPr>
            <a:normAutofit/>
          </a:bodyPr>
          <a:lstStyle/>
          <a:p>
            <a:r>
              <a:rPr lang="en-US" sz="1800" b="0" i="0" u="none" strike="noStrike" dirty="0">
                <a:solidFill>
                  <a:srgbClr val="0E101A"/>
                </a:solidFill>
                <a:effectLst/>
              </a:rPr>
              <a:t>CSGO utilizes the ‘loot-box’ mechanism. That is, players can purchase a loot box (a virtual crate requiring a key to be unboxed) and a ‘key’ to open the box to get a virtual item. </a:t>
            </a:r>
          </a:p>
          <a:p>
            <a:pPr marL="0" indent="0">
              <a:buNone/>
            </a:pPr>
            <a:endParaRPr lang="en-US" sz="1800" b="0" i="0" u="none" strike="noStrike" dirty="0">
              <a:solidFill>
                <a:srgbClr val="0E101A"/>
              </a:solidFill>
              <a:effectLst/>
            </a:endParaRPr>
          </a:p>
          <a:p>
            <a:r>
              <a:rPr lang="en-US" sz="1800" dirty="0">
                <a:solidFill>
                  <a:srgbClr val="0E101A"/>
                </a:solidFill>
              </a:rPr>
              <a:t>T</a:t>
            </a:r>
            <a:r>
              <a:rPr lang="en-US" sz="1800" b="0" i="0" u="none" strike="noStrike" dirty="0">
                <a:solidFill>
                  <a:srgbClr val="0E101A"/>
                </a:solidFill>
                <a:effectLst/>
              </a:rPr>
              <a:t>hese ‘loot-boxes’ are called ‘cases.’ Each of these cases contains a single item upon unboxing (virtually) confers the player a random item from a list of many items. These lists of items are different for different cases.</a:t>
            </a:r>
          </a:p>
          <a:p>
            <a:pPr marL="0" indent="0">
              <a:buNone/>
            </a:pPr>
            <a:br>
              <a:rPr lang="en-US" sz="1800" dirty="0"/>
            </a:br>
            <a:endParaRPr lang="en-IN" sz="1800" dirty="0"/>
          </a:p>
        </p:txBody>
      </p:sp>
    </p:spTree>
    <p:extLst>
      <p:ext uri="{BB962C8B-B14F-4D97-AF65-F5344CB8AC3E}">
        <p14:creationId xmlns:p14="http://schemas.microsoft.com/office/powerpoint/2010/main" val="1592307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BAEAA9-E9CB-44AE-B47A-6AF8FE8A7107}"/>
              </a:ext>
            </a:extLst>
          </p:cNvPr>
          <p:cNvSpPr>
            <a:spLocks noGrp="1"/>
          </p:cNvSpPr>
          <p:nvPr>
            <p:ph idx="1"/>
          </p:nvPr>
        </p:nvSpPr>
        <p:spPr>
          <a:xfrm>
            <a:off x="862614" y="1251396"/>
            <a:ext cx="10058400" cy="4050792"/>
          </a:xfrm>
        </p:spPr>
        <p:txBody>
          <a:bodyPr>
            <a:normAutofit/>
          </a:bodyPr>
          <a:lstStyle/>
          <a:p>
            <a:pPr marL="0" indent="0" algn="just" rtl="0">
              <a:spcBef>
                <a:spcPts val="1200"/>
              </a:spcBef>
              <a:spcAft>
                <a:spcPts val="1200"/>
              </a:spcAft>
              <a:buNone/>
            </a:pPr>
            <a:r>
              <a:rPr lang="en-US" sz="1800" b="0" i="0" u="none" strike="noStrike" dirty="0">
                <a:solidFill>
                  <a:srgbClr val="0E101A"/>
                </a:solidFill>
                <a:effectLst/>
              </a:rPr>
              <a:t>Items contained in them can be divided into 5 tiers with increasing rarity:</a:t>
            </a:r>
            <a:endParaRPr lang="en-US" sz="1800" b="0" dirty="0">
              <a:effectLst/>
            </a:endParaRPr>
          </a:p>
          <a:p>
            <a:pPr marL="0" indent="0" algn="just" rtl="0">
              <a:spcBef>
                <a:spcPts val="1200"/>
              </a:spcBef>
              <a:spcAft>
                <a:spcPts val="1200"/>
              </a:spcAft>
              <a:buNone/>
            </a:pPr>
            <a:r>
              <a:rPr lang="en-US" sz="1800" b="0" i="0" u="none" strike="noStrike" dirty="0">
                <a:solidFill>
                  <a:srgbClr val="0E101A"/>
                </a:solidFill>
                <a:effectLst/>
              </a:rPr>
              <a:t>1) Mil-Spec (Blue)</a:t>
            </a:r>
            <a:endParaRPr lang="en-US" sz="1800" b="0" dirty="0">
              <a:effectLst/>
            </a:endParaRPr>
          </a:p>
          <a:p>
            <a:pPr marL="0" indent="0" algn="just" rtl="0">
              <a:spcBef>
                <a:spcPts val="1200"/>
              </a:spcBef>
              <a:spcAft>
                <a:spcPts val="1200"/>
              </a:spcAft>
              <a:buNone/>
            </a:pPr>
            <a:r>
              <a:rPr lang="en-US" sz="1800" b="0" i="0" u="none" strike="noStrike" dirty="0">
                <a:solidFill>
                  <a:srgbClr val="0E101A"/>
                </a:solidFill>
                <a:effectLst/>
              </a:rPr>
              <a:t>2) Restricted (Purple)</a:t>
            </a:r>
            <a:endParaRPr lang="en-US" sz="1800" dirty="0"/>
          </a:p>
          <a:p>
            <a:pPr marL="0" indent="0" algn="just" rtl="0">
              <a:spcBef>
                <a:spcPts val="1200"/>
              </a:spcBef>
              <a:spcAft>
                <a:spcPts val="1200"/>
              </a:spcAft>
              <a:buNone/>
            </a:pPr>
            <a:r>
              <a:rPr lang="en-US" sz="1800" b="0" i="0" u="none" strike="noStrike" dirty="0">
                <a:solidFill>
                  <a:srgbClr val="0E101A"/>
                </a:solidFill>
                <a:effectLst/>
              </a:rPr>
              <a:t>3) Classified (Pink)</a:t>
            </a:r>
            <a:endParaRPr lang="en-US" sz="1800" b="0" dirty="0">
              <a:effectLst/>
            </a:endParaRPr>
          </a:p>
          <a:p>
            <a:pPr marL="0" indent="0" algn="just" rtl="0">
              <a:spcBef>
                <a:spcPts val="1200"/>
              </a:spcBef>
              <a:spcAft>
                <a:spcPts val="1200"/>
              </a:spcAft>
              <a:buNone/>
            </a:pPr>
            <a:r>
              <a:rPr lang="en-US" sz="1800" b="0" i="0" u="none" strike="noStrike" dirty="0">
                <a:solidFill>
                  <a:srgbClr val="0E101A"/>
                </a:solidFill>
                <a:effectLst/>
              </a:rPr>
              <a:t>4) Covert (Red)</a:t>
            </a:r>
            <a:endParaRPr lang="en-US" sz="1800" b="0" dirty="0">
              <a:effectLst/>
            </a:endParaRPr>
          </a:p>
          <a:p>
            <a:pPr marL="0" indent="0" algn="just" rtl="0">
              <a:spcBef>
                <a:spcPts val="1200"/>
              </a:spcBef>
              <a:spcAft>
                <a:spcPts val="1200"/>
              </a:spcAft>
              <a:buNone/>
            </a:pPr>
            <a:r>
              <a:rPr lang="en-US" sz="1800" b="0" i="0" u="none" strike="noStrike" dirty="0">
                <a:solidFill>
                  <a:srgbClr val="0E101A"/>
                </a:solidFill>
                <a:effectLst/>
              </a:rPr>
              <a:t>5) Rare Special Item (Golden)</a:t>
            </a:r>
            <a:endParaRPr lang="en-US" sz="1800" b="0" dirty="0">
              <a:effectLst/>
            </a:endParaRPr>
          </a:p>
          <a:p>
            <a:endParaRPr lang="en-IN" sz="1800" dirty="0"/>
          </a:p>
        </p:txBody>
      </p:sp>
    </p:spTree>
    <p:extLst>
      <p:ext uri="{BB962C8B-B14F-4D97-AF65-F5344CB8AC3E}">
        <p14:creationId xmlns:p14="http://schemas.microsoft.com/office/powerpoint/2010/main" val="574663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3458-F7AE-2E86-2959-A041B1F15EA7}"/>
              </a:ext>
            </a:extLst>
          </p:cNvPr>
          <p:cNvSpPr>
            <a:spLocks noGrp="1"/>
          </p:cNvSpPr>
          <p:nvPr>
            <p:ph type="title"/>
          </p:nvPr>
        </p:nvSpPr>
        <p:spPr/>
        <p:txBody>
          <a:bodyPr/>
          <a:lstStyle/>
          <a:p>
            <a:r>
              <a:rPr lang="en-US" dirty="0"/>
              <a:t>Factors that determine a Skins price</a:t>
            </a:r>
            <a:endParaRPr lang="en-IN" dirty="0"/>
          </a:p>
        </p:txBody>
      </p:sp>
      <p:sp>
        <p:nvSpPr>
          <p:cNvPr id="3" name="Text Placeholder 2">
            <a:extLst>
              <a:ext uri="{FF2B5EF4-FFF2-40B4-BE49-F238E27FC236}">
                <a16:creationId xmlns:a16="http://schemas.microsoft.com/office/drawing/2014/main" id="{802BDB53-F9A8-10BD-0167-D0E9F21240C6}"/>
              </a:ext>
            </a:extLst>
          </p:cNvPr>
          <p:cNvSpPr>
            <a:spLocks noGrp="1"/>
          </p:cNvSpPr>
          <p:nvPr>
            <p:ph type="body" idx="1"/>
          </p:nvPr>
        </p:nvSpPr>
        <p:spPr/>
        <p:txBody>
          <a:bodyPr/>
          <a:lstStyle/>
          <a:p>
            <a:r>
              <a:rPr lang="en-US" dirty="0"/>
              <a:t>#Still Literature Review</a:t>
            </a:r>
            <a:endParaRPr lang="en-IN" dirty="0"/>
          </a:p>
          <a:p>
            <a:endParaRPr lang="en-IN" dirty="0"/>
          </a:p>
        </p:txBody>
      </p:sp>
    </p:spTree>
    <p:extLst>
      <p:ext uri="{BB962C8B-B14F-4D97-AF65-F5344CB8AC3E}">
        <p14:creationId xmlns:p14="http://schemas.microsoft.com/office/powerpoint/2010/main" val="1034114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B40D0-4904-04B3-6FD1-90C1B1D78532}"/>
              </a:ext>
            </a:extLst>
          </p:cNvPr>
          <p:cNvSpPr>
            <a:spLocks noGrp="1"/>
          </p:cNvSpPr>
          <p:nvPr>
            <p:ph type="title"/>
          </p:nvPr>
        </p:nvSpPr>
        <p:spPr/>
        <p:txBody>
          <a:bodyPr/>
          <a:lstStyle/>
          <a:p>
            <a:r>
              <a:rPr lang="en-US" dirty="0"/>
              <a:t>Abstract</a:t>
            </a:r>
            <a:endParaRPr lang="en-IN" dirty="0"/>
          </a:p>
        </p:txBody>
      </p:sp>
      <p:sp>
        <p:nvSpPr>
          <p:cNvPr id="3" name="Content Placeholder 2">
            <a:extLst>
              <a:ext uri="{FF2B5EF4-FFF2-40B4-BE49-F238E27FC236}">
                <a16:creationId xmlns:a16="http://schemas.microsoft.com/office/drawing/2014/main" id="{1C2AA3F5-045D-7845-FE33-62A781E95712}"/>
              </a:ext>
            </a:extLst>
          </p:cNvPr>
          <p:cNvSpPr>
            <a:spLocks noGrp="1"/>
          </p:cNvSpPr>
          <p:nvPr>
            <p:ph idx="1"/>
          </p:nvPr>
        </p:nvSpPr>
        <p:spPr/>
        <p:txBody>
          <a:bodyPr/>
          <a:lstStyle/>
          <a:p>
            <a:pPr algn="just" rtl="0">
              <a:spcBef>
                <a:spcPts val="1200"/>
              </a:spcBef>
              <a:spcAft>
                <a:spcPts val="1200"/>
              </a:spcAft>
            </a:pPr>
            <a:r>
              <a:rPr lang="en-US" sz="1800" b="0" i="0" u="none" strike="noStrike" dirty="0">
                <a:solidFill>
                  <a:srgbClr val="0E101A"/>
                </a:solidFill>
                <a:effectLst/>
              </a:rPr>
              <a:t>In this paper, we would explore more about in-game virtual items from Counter Strike: Global Offensive (CSGO), how the drops work, the pricing of items from CSGO (as listed at the Steam community market), amongst its other features.</a:t>
            </a:r>
            <a:endParaRPr lang="en-US" sz="1800" b="0" dirty="0">
              <a:effectLst/>
            </a:endParaRPr>
          </a:p>
          <a:p>
            <a:pPr algn="just" rtl="0">
              <a:spcBef>
                <a:spcPts val="1200"/>
              </a:spcBef>
              <a:spcAft>
                <a:spcPts val="1200"/>
              </a:spcAft>
            </a:pPr>
            <a:r>
              <a:rPr lang="en-US" sz="1800" b="0" i="0" u="none" strike="noStrike" dirty="0">
                <a:solidFill>
                  <a:srgbClr val="0E101A"/>
                </a:solidFill>
                <a:effectLst/>
              </a:rPr>
              <a:t>Keywords: Steam, CSGO, Counter Strike, community market, skins, prices</a:t>
            </a:r>
            <a:endParaRPr lang="en-US" sz="1800" b="0" dirty="0">
              <a:effectLst/>
            </a:endParaRPr>
          </a:p>
          <a:p>
            <a:pPr marL="0" indent="0">
              <a:buNone/>
            </a:pPr>
            <a:br>
              <a:rPr lang="en-US" dirty="0"/>
            </a:br>
            <a:endParaRPr lang="en-IN" dirty="0"/>
          </a:p>
        </p:txBody>
      </p:sp>
    </p:spTree>
    <p:extLst>
      <p:ext uri="{BB962C8B-B14F-4D97-AF65-F5344CB8AC3E}">
        <p14:creationId xmlns:p14="http://schemas.microsoft.com/office/powerpoint/2010/main" val="1380125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E84F72-41B8-DF6F-538B-BE0D48671D9A}"/>
              </a:ext>
            </a:extLst>
          </p:cNvPr>
          <p:cNvSpPr>
            <a:spLocks noGrp="1"/>
          </p:cNvSpPr>
          <p:nvPr>
            <p:ph idx="1"/>
          </p:nvPr>
        </p:nvSpPr>
        <p:spPr>
          <a:xfrm>
            <a:off x="1066800" y="1403604"/>
            <a:ext cx="10058400" cy="4050792"/>
          </a:xfrm>
        </p:spPr>
        <p:txBody>
          <a:bodyPr>
            <a:normAutofit/>
          </a:bodyPr>
          <a:lstStyle/>
          <a:p>
            <a:pPr marL="457200" indent="-457200">
              <a:buFont typeface="+mj-lt"/>
              <a:buAutoNum type="arabicParenR"/>
            </a:pPr>
            <a:r>
              <a:rPr lang="en-US" sz="1800" dirty="0"/>
              <a:t>Skin </a:t>
            </a:r>
          </a:p>
          <a:p>
            <a:pPr marL="457200" indent="-457200">
              <a:buFont typeface="+mj-lt"/>
              <a:buAutoNum type="arabicParenR"/>
            </a:pPr>
            <a:r>
              <a:rPr lang="en-IN" sz="1800" b="0" i="0" u="none" strike="noStrike" dirty="0">
                <a:solidFill>
                  <a:srgbClr val="0E101A"/>
                </a:solidFill>
                <a:effectLst/>
              </a:rPr>
              <a:t>Float/Wear Condition (0.00-0.99)</a:t>
            </a:r>
            <a:endParaRPr lang="en-US" sz="1800" b="0" i="0" u="none" strike="noStrike" dirty="0">
              <a:solidFill>
                <a:srgbClr val="0E101A"/>
              </a:solidFill>
              <a:effectLst/>
            </a:endParaRPr>
          </a:p>
          <a:p>
            <a:pPr marL="457200" indent="-457200">
              <a:buFont typeface="+mj-lt"/>
              <a:buAutoNum type="arabicParenR"/>
            </a:pPr>
            <a:r>
              <a:rPr lang="en-IN" sz="1800" dirty="0"/>
              <a:t>Any specific pattern/paint index</a:t>
            </a:r>
          </a:p>
          <a:p>
            <a:pPr marL="457200" indent="-457200">
              <a:buFont typeface="+mj-lt"/>
              <a:buAutoNum type="arabicParenR"/>
            </a:pPr>
            <a:r>
              <a:rPr lang="en-IN" sz="1800" dirty="0" err="1"/>
              <a:t>S</a:t>
            </a:r>
            <a:r>
              <a:rPr lang="en-IN" sz="1800" b="0" i="0" u="none" strike="noStrike" dirty="0" err="1">
                <a:solidFill>
                  <a:srgbClr val="0E101A"/>
                </a:solidFill>
                <a:effectLst/>
              </a:rPr>
              <a:t>tatTrak</a:t>
            </a:r>
            <a:r>
              <a:rPr lang="en-IN" sz="1800" b="0" i="0" u="none" strike="noStrike" dirty="0">
                <a:solidFill>
                  <a:srgbClr val="0E101A"/>
                </a:solidFill>
                <a:effectLst/>
              </a:rPr>
              <a:t>™ or not? Souvenir or not?</a:t>
            </a:r>
          </a:p>
          <a:p>
            <a:pPr marL="457200" indent="-457200">
              <a:buFont typeface="+mj-lt"/>
              <a:buAutoNum type="arabicParenR"/>
            </a:pPr>
            <a:r>
              <a:rPr lang="en-IN" sz="1800" dirty="0">
                <a:solidFill>
                  <a:srgbClr val="0E101A"/>
                </a:solidFill>
              </a:rPr>
              <a:t>Stickers applied</a:t>
            </a:r>
            <a:endParaRPr lang="en-IN" sz="1800" dirty="0"/>
          </a:p>
        </p:txBody>
      </p:sp>
    </p:spTree>
    <p:extLst>
      <p:ext uri="{BB962C8B-B14F-4D97-AF65-F5344CB8AC3E}">
        <p14:creationId xmlns:p14="http://schemas.microsoft.com/office/powerpoint/2010/main" val="3264932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1E3F-3EA6-5BD1-AB01-77CFF5381002}"/>
              </a:ext>
            </a:extLst>
          </p:cNvPr>
          <p:cNvSpPr>
            <a:spLocks noGrp="1"/>
          </p:cNvSpPr>
          <p:nvPr>
            <p:ph type="title"/>
          </p:nvPr>
        </p:nvSpPr>
        <p:spPr/>
        <p:txBody>
          <a:bodyPr/>
          <a:lstStyle/>
          <a:p>
            <a:r>
              <a:rPr lang="en-US" dirty="0"/>
              <a:t>Case Opening Odds!</a:t>
            </a:r>
            <a:endParaRPr lang="en-IN" dirty="0"/>
          </a:p>
        </p:txBody>
      </p:sp>
      <p:sp>
        <p:nvSpPr>
          <p:cNvPr id="3" name="Text Placeholder 2">
            <a:extLst>
              <a:ext uri="{FF2B5EF4-FFF2-40B4-BE49-F238E27FC236}">
                <a16:creationId xmlns:a16="http://schemas.microsoft.com/office/drawing/2014/main" id="{4D2D23F1-F0DB-F291-96EC-82A22300DC4A}"/>
              </a:ext>
            </a:extLst>
          </p:cNvPr>
          <p:cNvSpPr>
            <a:spLocks noGrp="1"/>
          </p:cNvSpPr>
          <p:nvPr>
            <p:ph type="body" idx="1"/>
          </p:nvPr>
        </p:nvSpPr>
        <p:spPr/>
        <p:txBody>
          <a:bodyPr/>
          <a:lstStyle/>
          <a:p>
            <a:r>
              <a:rPr lang="en-US" dirty="0"/>
              <a:t>#Still Still Literature Review</a:t>
            </a:r>
            <a:endParaRPr lang="en-IN" dirty="0"/>
          </a:p>
          <a:p>
            <a:endParaRPr lang="en-IN" dirty="0"/>
          </a:p>
          <a:p>
            <a:endParaRPr lang="en-IN" dirty="0"/>
          </a:p>
        </p:txBody>
      </p:sp>
    </p:spTree>
    <p:extLst>
      <p:ext uri="{BB962C8B-B14F-4D97-AF65-F5344CB8AC3E}">
        <p14:creationId xmlns:p14="http://schemas.microsoft.com/office/powerpoint/2010/main" val="2024838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E84F72-41B8-DF6F-538B-BE0D48671D9A}"/>
              </a:ext>
            </a:extLst>
          </p:cNvPr>
          <p:cNvSpPr>
            <a:spLocks noGrp="1"/>
          </p:cNvSpPr>
          <p:nvPr>
            <p:ph idx="1"/>
          </p:nvPr>
        </p:nvSpPr>
        <p:spPr>
          <a:xfrm>
            <a:off x="812395" y="1313540"/>
            <a:ext cx="10058400" cy="4050792"/>
          </a:xfrm>
        </p:spPr>
        <p:txBody>
          <a:bodyPr>
            <a:normAutofit/>
          </a:bodyPr>
          <a:lstStyle/>
          <a:p>
            <a:pPr algn="just" rtl="0">
              <a:spcBef>
                <a:spcPts val="1200"/>
              </a:spcBef>
              <a:spcAft>
                <a:spcPts val="1200"/>
              </a:spcAft>
            </a:pPr>
            <a:r>
              <a:rPr lang="en-US" sz="1800" b="0" i="0" u="none" strike="noStrike" dirty="0">
                <a:solidFill>
                  <a:srgbClr val="0E101A"/>
                </a:solidFill>
                <a:effectLst/>
              </a:rPr>
              <a:t> Due to the loot crate law from China’s Ministry of Culture earlier in 2016, game publishers were asked to display loot crates content and its relative odds.</a:t>
            </a:r>
          </a:p>
          <a:p>
            <a:pPr marL="0" indent="0" algn="just" rtl="0">
              <a:spcBef>
                <a:spcPts val="1200"/>
              </a:spcBef>
              <a:spcAft>
                <a:spcPts val="1200"/>
              </a:spcAft>
              <a:buNone/>
            </a:pPr>
            <a:endParaRPr lang="en-US" sz="1800" b="0" dirty="0">
              <a:effectLst/>
            </a:endParaRPr>
          </a:p>
          <a:p>
            <a:pPr algn="just" rtl="0">
              <a:spcBef>
                <a:spcPts val="0"/>
              </a:spcBef>
              <a:spcAft>
                <a:spcPts val="1200"/>
              </a:spcAft>
            </a:pPr>
            <a:r>
              <a:rPr lang="en-US" sz="1800" b="0" i="0" u="none" strike="noStrike" dirty="0">
                <a:solidFill>
                  <a:srgbClr val="0E101A"/>
                </a:solidFill>
                <a:effectLst/>
              </a:rPr>
              <a:t> These odds were as follows:</a:t>
            </a:r>
          </a:p>
          <a:p>
            <a:pPr marL="400050" indent="-400050" algn="just">
              <a:spcBef>
                <a:spcPts val="0"/>
              </a:spcBef>
              <a:spcAft>
                <a:spcPts val="1200"/>
              </a:spcAft>
              <a:buFont typeface="+mj-lt"/>
              <a:buAutoNum type="romanLcPeriod"/>
            </a:pPr>
            <a:r>
              <a:rPr lang="en-IN" sz="1800" b="0" i="0" u="none" strike="noStrike" dirty="0">
                <a:solidFill>
                  <a:srgbClr val="0E101A"/>
                </a:solidFill>
                <a:effectLst/>
              </a:rPr>
              <a:t>Navy Blue (Rare) – 79.92%</a:t>
            </a:r>
            <a:endParaRPr lang="en-US" sz="1800" dirty="0">
              <a:solidFill>
                <a:srgbClr val="0E101A"/>
              </a:solidFill>
            </a:endParaRPr>
          </a:p>
          <a:p>
            <a:pPr marL="400050" indent="-400050" algn="just" rtl="0">
              <a:spcBef>
                <a:spcPts val="0"/>
              </a:spcBef>
              <a:spcAft>
                <a:spcPts val="1200"/>
              </a:spcAft>
              <a:buFont typeface="+mj-lt"/>
              <a:buAutoNum type="romanLcPeriod"/>
            </a:pPr>
            <a:r>
              <a:rPr lang="en-US" sz="1800" b="0" i="0" u="none" strike="noStrike" dirty="0">
                <a:solidFill>
                  <a:srgbClr val="0E101A"/>
                </a:solidFill>
                <a:effectLst/>
              </a:rPr>
              <a:t>P</a:t>
            </a:r>
            <a:r>
              <a:rPr lang="en-IN" sz="1800" b="0" i="0" u="none" strike="noStrike" dirty="0">
                <a:solidFill>
                  <a:srgbClr val="0E101A"/>
                </a:solidFill>
                <a:effectLst/>
              </a:rPr>
              <a:t>urple (Mythical) – 15.98%</a:t>
            </a:r>
          </a:p>
          <a:p>
            <a:pPr marL="400050" indent="-400050" algn="just" rtl="0">
              <a:spcBef>
                <a:spcPts val="0"/>
              </a:spcBef>
              <a:spcAft>
                <a:spcPts val="1200"/>
              </a:spcAft>
              <a:buFont typeface="+mj-lt"/>
              <a:buAutoNum type="romanLcPeriod"/>
            </a:pPr>
            <a:r>
              <a:rPr lang="en-IN" sz="1800" dirty="0">
                <a:solidFill>
                  <a:srgbClr val="0E101A"/>
                </a:solidFill>
              </a:rPr>
              <a:t>H</a:t>
            </a:r>
            <a:r>
              <a:rPr lang="en-IN" sz="1800" b="0" i="0" u="none" strike="noStrike" dirty="0">
                <a:solidFill>
                  <a:srgbClr val="0E101A"/>
                </a:solidFill>
                <a:effectLst/>
              </a:rPr>
              <a:t>ot Pink (Legendary) – 3.2%</a:t>
            </a:r>
            <a:endParaRPr lang="en-IN" sz="1800" dirty="0">
              <a:solidFill>
                <a:srgbClr val="0E101A"/>
              </a:solidFill>
            </a:endParaRPr>
          </a:p>
          <a:p>
            <a:pPr marL="400050" indent="-400050" algn="just" rtl="0">
              <a:spcBef>
                <a:spcPts val="0"/>
              </a:spcBef>
              <a:spcAft>
                <a:spcPts val="1200"/>
              </a:spcAft>
              <a:buFont typeface="+mj-lt"/>
              <a:buAutoNum type="romanLcPeriod"/>
            </a:pPr>
            <a:r>
              <a:rPr lang="en-IN" sz="1800" b="0" i="0" u="none" strike="noStrike" dirty="0">
                <a:solidFill>
                  <a:srgbClr val="0E101A"/>
                </a:solidFill>
                <a:effectLst/>
              </a:rPr>
              <a:t>Red (Ancient) – 0.64%</a:t>
            </a:r>
          </a:p>
          <a:p>
            <a:pPr marL="400050" indent="-400050" algn="just" rtl="0">
              <a:spcBef>
                <a:spcPts val="0"/>
              </a:spcBef>
              <a:spcAft>
                <a:spcPts val="1200"/>
              </a:spcAft>
              <a:buFont typeface="+mj-lt"/>
              <a:buAutoNum type="romanLcPeriod"/>
            </a:pPr>
            <a:r>
              <a:rPr lang="en-IN" sz="1800" dirty="0">
                <a:solidFill>
                  <a:srgbClr val="0E101A"/>
                </a:solidFill>
              </a:rPr>
              <a:t>G</a:t>
            </a:r>
            <a:r>
              <a:rPr lang="en-IN" sz="1800" b="0" i="0" u="none" strike="noStrike" dirty="0">
                <a:solidFill>
                  <a:srgbClr val="0E101A"/>
                </a:solidFill>
                <a:effectLst/>
              </a:rPr>
              <a:t>old (Exceedingly Rare) – 0.26%</a:t>
            </a:r>
            <a:endParaRPr lang="en-US" sz="1800" b="0" i="0" u="none" strike="noStrike" dirty="0">
              <a:solidFill>
                <a:srgbClr val="0E101A"/>
              </a:solidFill>
              <a:effectLst/>
            </a:endParaRPr>
          </a:p>
          <a:p>
            <a:pPr algn="just" rtl="0">
              <a:spcBef>
                <a:spcPts val="0"/>
              </a:spcBef>
              <a:spcAft>
                <a:spcPts val="1200"/>
              </a:spcAft>
            </a:pPr>
            <a:endParaRPr lang="en-IN" sz="1800" dirty="0"/>
          </a:p>
        </p:txBody>
      </p:sp>
    </p:spTree>
    <p:extLst>
      <p:ext uri="{BB962C8B-B14F-4D97-AF65-F5344CB8AC3E}">
        <p14:creationId xmlns:p14="http://schemas.microsoft.com/office/powerpoint/2010/main" val="3456491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E84F72-41B8-DF6F-538B-BE0D48671D9A}"/>
              </a:ext>
            </a:extLst>
          </p:cNvPr>
          <p:cNvSpPr>
            <a:spLocks noGrp="1"/>
          </p:cNvSpPr>
          <p:nvPr>
            <p:ph idx="1"/>
          </p:nvPr>
        </p:nvSpPr>
        <p:spPr>
          <a:xfrm>
            <a:off x="785763" y="1224763"/>
            <a:ext cx="10058400" cy="4050792"/>
          </a:xfrm>
        </p:spPr>
        <p:txBody>
          <a:bodyPr/>
          <a:lstStyle/>
          <a:p>
            <a:pPr marL="0" indent="0">
              <a:buNone/>
            </a:pPr>
            <a:r>
              <a:rPr lang="en-US" sz="1800" dirty="0">
                <a:solidFill>
                  <a:srgbClr val="0E101A"/>
                </a:solidFill>
              </a:rPr>
              <a:t>Now, h</a:t>
            </a:r>
            <a:r>
              <a:rPr lang="en-US" sz="1800" b="0" i="0" u="none" strike="noStrike" dirty="0">
                <a:solidFill>
                  <a:srgbClr val="0E101A"/>
                </a:solidFill>
                <a:effectLst/>
              </a:rPr>
              <a:t>ow many cases do I need to open to get a particular tier (blue/purple/pink/red) of item? </a:t>
            </a:r>
          </a:p>
          <a:p>
            <a:pPr marL="0" indent="0">
              <a:buNone/>
            </a:pPr>
            <a:endParaRPr lang="en-US" sz="1800" dirty="0">
              <a:solidFill>
                <a:srgbClr val="0E101A"/>
              </a:solidFill>
            </a:endParaRPr>
          </a:p>
          <a:p>
            <a:pPr marL="0" indent="0">
              <a:buNone/>
            </a:pPr>
            <a:r>
              <a:rPr lang="en-US" sz="1800" dirty="0">
                <a:solidFill>
                  <a:srgbClr val="0E101A"/>
                </a:solidFill>
              </a:rPr>
              <a:t>We’ll find that out soon enough, but first…</a:t>
            </a:r>
            <a:endParaRPr lang="en-IN" dirty="0"/>
          </a:p>
        </p:txBody>
      </p:sp>
    </p:spTree>
    <p:extLst>
      <p:ext uri="{BB962C8B-B14F-4D97-AF65-F5344CB8AC3E}">
        <p14:creationId xmlns:p14="http://schemas.microsoft.com/office/powerpoint/2010/main" val="4092597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7976F-215F-8F8D-5313-D5EFDB6D8A79}"/>
              </a:ext>
            </a:extLst>
          </p:cNvPr>
          <p:cNvSpPr>
            <a:spLocks noGrp="1"/>
          </p:cNvSpPr>
          <p:nvPr>
            <p:ph type="title"/>
          </p:nvPr>
        </p:nvSpPr>
        <p:spPr/>
        <p:txBody>
          <a:bodyPr/>
          <a:lstStyle/>
          <a:p>
            <a:r>
              <a:rPr lang="en-US" dirty="0"/>
              <a:t>Trade-up Contract!</a:t>
            </a:r>
            <a:endParaRPr lang="en-IN" dirty="0"/>
          </a:p>
        </p:txBody>
      </p:sp>
      <p:sp>
        <p:nvSpPr>
          <p:cNvPr id="3" name="Text Placeholder 2">
            <a:extLst>
              <a:ext uri="{FF2B5EF4-FFF2-40B4-BE49-F238E27FC236}">
                <a16:creationId xmlns:a16="http://schemas.microsoft.com/office/drawing/2014/main" id="{6DDB2377-2DC7-1EB4-A0FA-E10B404F6EF1}"/>
              </a:ext>
            </a:extLst>
          </p:cNvPr>
          <p:cNvSpPr>
            <a:spLocks noGrp="1"/>
          </p:cNvSpPr>
          <p:nvPr>
            <p:ph type="body" idx="1"/>
          </p:nvPr>
        </p:nvSpPr>
        <p:spPr/>
        <p:txBody>
          <a:bodyPr/>
          <a:lstStyle/>
          <a:p>
            <a:r>
              <a:rPr lang="en-US" dirty="0"/>
              <a:t>#Long Literature Review</a:t>
            </a:r>
            <a:endParaRPr lang="en-IN" dirty="0"/>
          </a:p>
          <a:p>
            <a:endParaRPr lang="en-IN" dirty="0"/>
          </a:p>
          <a:p>
            <a:endParaRPr lang="en-IN" dirty="0"/>
          </a:p>
        </p:txBody>
      </p:sp>
    </p:spTree>
    <p:extLst>
      <p:ext uri="{BB962C8B-B14F-4D97-AF65-F5344CB8AC3E}">
        <p14:creationId xmlns:p14="http://schemas.microsoft.com/office/powerpoint/2010/main" val="3387474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E84F72-41B8-DF6F-538B-BE0D48671D9A}"/>
              </a:ext>
            </a:extLst>
          </p:cNvPr>
          <p:cNvSpPr>
            <a:spLocks noGrp="1"/>
          </p:cNvSpPr>
          <p:nvPr>
            <p:ph idx="1"/>
          </p:nvPr>
        </p:nvSpPr>
        <p:spPr>
          <a:xfrm>
            <a:off x="1066800" y="1295784"/>
            <a:ext cx="10058400" cy="4050792"/>
          </a:xfrm>
        </p:spPr>
        <p:txBody>
          <a:bodyPr>
            <a:normAutofit/>
          </a:bodyPr>
          <a:lstStyle/>
          <a:p>
            <a:pPr algn="just" rtl="0">
              <a:spcBef>
                <a:spcPts val="1200"/>
              </a:spcBef>
              <a:spcAft>
                <a:spcPts val="1200"/>
              </a:spcAft>
            </a:pPr>
            <a:r>
              <a:rPr lang="en-US" sz="1800" b="0" i="0" u="none" strike="noStrike" dirty="0">
                <a:solidFill>
                  <a:srgbClr val="0E101A"/>
                </a:solidFill>
                <a:effectLst/>
              </a:rPr>
              <a:t>The trade up contract is an item accessed from the player's inventory and allows players to trade 10 normal or 10 </a:t>
            </a:r>
            <a:r>
              <a:rPr lang="en-US" sz="1800" b="0" i="0" u="none" strike="noStrike" dirty="0" err="1">
                <a:solidFill>
                  <a:srgbClr val="0E101A"/>
                </a:solidFill>
                <a:effectLst/>
              </a:rPr>
              <a:t>StatTrak</a:t>
            </a:r>
            <a:r>
              <a:rPr lang="en-US" sz="1800" b="0" i="0" u="none" strike="noStrike" dirty="0">
                <a:solidFill>
                  <a:srgbClr val="0E101A"/>
                </a:solidFill>
                <a:effectLst/>
              </a:rPr>
              <a:t>™ weapon skins of the same weapon grade from any collection for 1 new weapon skin of the next highest-grade tier chosen randomly from one of the collections used.</a:t>
            </a:r>
            <a:endParaRPr lang="en-US" sz="1800" b="0" dirty="0">
              <a:effectLst/>
            </a:endParaRPr>
          </a:p>
          <a:p>
            <a:pPr algn="just" rtl="0">
              <a:spcBef>
                <a:spcPts val="1200"/>
              </a:spcBef>
              <a:spcAft>
                <a:spcPts val="1200"/>
              </a:spcAft>
            </a:pPr>
            <a:r>
              <a:rPr lang="en-US" sz="1800" b="0" i="0" u="none" strike="noStrike" dirty="0">
                <a:solidFill>
                  <a:srgbClr val="0E101A"/>
                </a:solidFill>
                <a:effectLst/>
              </a:rPr>
              <a:t>Mixing weapons from different collections is also allowed, provided the skins used for the input are at the same tier. The resulting weapon skin will be randomly chosen from one of the input collections.</a:t>
            </a:r>
            <a:endParaRPr lang="en-US" sz="1800" b="0" dirty="0">
              <a:effectLst/>
            </a:endParaRPr>
          </a:p>
          <a:p>
            <a:pPr marL="0" indent="0">
              <a:buNone/>
            </a:pPr>
            <a:endParaRPr lang="en-IN" sz="1800" dirty="0"/>
          </a:p>
        </p:txBody>
      </p:sp>
    </p:spTree>
    <p:extLst>
      <p:ext uri="{BB962C8B-B14F-4D97-AF65-F5344CB8AC3E}">
        <p14:creationId xmlns:p14="http://schemas.microsoft.com/office/powerpoint/2010/main" val="2211315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C7D55-A232-0EFB-2D77-2A073A15608D}"/>
              </a:ext>
            </a:extLst>
          </p:cNvPr>
          <p:cNvSpPr>
            <a:spLocks noGrp="1"/>
          </p:cNvSpPr>
          <p:nvPr>
            <p:ph type="title"/>
          </p:nvPr>
        </p:nvSpPr>
        <p:spPr/>
        <p:txBody>
          <a:bodyPr/>
          <a:lstStyle/>
          <a:p>
            <a:r>
              <a:rPr lang="en-US" dirty="0"/>
              <a:t>Formula for Trade-up Contract</a:t>
            </a:r>
            <a:endParaRPr lang="en-I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C5543C0-1B69-EA04-FC62-5D04B9021737}"/>
                  </a:ext>
                </a:extLst>
              </p:cNvPr>
              <p:cNvSpPr>
                <a:spLocks noGrp="1"/>
              </p:cNvSpPr>
              <p:nvPr>
                <p:ph idx="1"/>
              </p:nvPr>
            </p:nvSpPr>
            <p:spPr/>
            <p:txBody>
              <a:bodyPr/>
              <a:lstStyle/>
              <a:p>
                <a:pPr marL="0" indent="0">
                  <a:buNone/>
                </a:pPr>
                <a:r>
                  <a:rPr lang="en-IN" sz="1800" b="0" i="0" u="none" strike="noStrike" dirty="0">
                    <a:solidFill>
                      <a:srgbClr val="0E101A"/>
                    </a:solidFill>
                    <a:effectLst/>
                  </a:rPr>
                  <a:t>(</a:t>
                </a:r>
                <a:r>
                  <a:rPr lang="en-IN" sz="1800" b="0" i="0" u="none" strike="noStrike" dirty="0" err="1">
                    <a:solidFill>
                      <a:srgbClr val="0E101A"/>
                    </a:solidFill>
                    <a:effectLst/>
                  </a:rPr>
                  <a:t>RoadRunner</a:t>
                </a:r>
                <a:r>
                  <a:rPr lang="en-IN" sz="1800" b="0" i="0" u="none" strike="noStrike" dirty="0">
                    <a:solidFill>
                      <a:srgbClr val="0E101A"/>
                    </a:solidFill>
                    <a:effectLst/>
                  </a:rPr>
                  <a:t> &amp; Serj, 2015)</a:t>
                </a:r>
                <a:endParaRPr lang="en-US" sz="1800" b="0" i="1" dirty="0"/>
              </a:p>
              <a:p>
                <a:pPr marL="0" indent="0">
                  <a:buNone/>
                </a:pPr>
                <a14:m>
                  <m:oMathPara xmlns:m="http://schemas.openxmlformats.org/officeDocument/2006/math">
                    <m:oMathParaPr>
                      <m:jc m:val="centerGroup"/>
                    </m:oMathParaPr>
                    <m:oMath xmlns:m="http://schemas.openxmlformats.org/officeDocument/2006/math">
                      <m:r>
                        <a:rPr lang="en-US" b="0" i="1" smtClean="0"/>
                        <m:t>𝑓</m:t>
                      </m:r>
                      <m:r>
                        <a:rPr lang="en-US" b="0" i="1" smtClean="0"/>
                        <m:t>=</m:t>
                      </m:r>
                      <m:r>
                        <a:rPr lang="en-US" b="0" i="1" smtClean="0"/>
                        <m:t>𝑥</m:t>
                      </m:r>
                      <m:r>
                        <a:rPr lang="en-US" b="0" i="1" smtClean="0"/>
                        <m:t>∗</m:t>
                      </m:r>
                      <m:d>
                        <m:dPr>
                          <m:ctrlPr>
                            <a:rPr lang="en-US" b="0" i="1" smtClean="0"/>
                          </m:ctrlPr>
                        </m:dPr>
                        <m:e>
                          <m:r>
                            <a:rPr lang="en-US" b="0" i="1" smtClean="0"/>
                            <m:t>𝑦</m:t>
                          </m:r>
                          <m:r>
                            <a:rPr lang="en-US" b="0" i="1" smtClean="0"/>
                            <m:t>−</m:t>
                          </m:r>
                          <m:r>
                            <a:rPr lang="en-US" b="0" i="1" smtClean="0"/>
                            <m:t>𝑧</m:t>
                          </m:r>
                        </m:e>
                      </m:d>
                      <m:r>
                        <a:rPr lang="en-US" b="0" i="1" smtClean="0"/>
                        <m:t>+</m:t>
                      </m:r>
                      <m:r>
                        <a:rPr lang="en-US" b="0" i="1" smtClean="0"/>
                        <m:t>𝑧</m:t>
                      </m:r>
                    </m:oMath>
                  </m:oMathPara>
                </a14:m>
                <a:endParaRPr lang="en-US" b="0" dirty="0"/>
              </a:p>
              <a:p>
                <a:pPr marL="0" indent="0">
                  <a:buNone/>
                </a:pPr>
                <a:endParaRPr lang="en-US" b="0" dirty="0"/>
              </a:p>
              <a:p>
                <a:pPr algn="just" rtl="0">
                  <a:spcBef>
                    <a:spcPts val="1200"/>
                  </a:spcBef>
                  <a:spcAft>
                    <a:spcPts val="1200"/>
                  </a:spcAft>
                </a:pPr>
                <a:r>
                  <a:rPr lang="en-US" sz="1800" b="0" i="0" u="none" strike="noStrike" dirty="0">
                    <a:solidFill>
                      <a:srgbClr val="0E101A"/>
                    </a:solidFill>
                    <a:effectLst/>
                  </a:rPr>
                  <a:t>f = Exact float of outcome skin</a:t>
                </a:r>
                <a:endParaRPr lang="en-US" sz="1800" b="0" dirty="0">
                  <a:effectLst/>
                </a:endParaRPr>
              </a:p>
              <a:p>
                <a:pPr algn="just" rtl="0">
                  <a:spcBef>
                    <a:spcPts val="1200"/>
                  </a:spcBef>
                  <a:spcAft>
                    <a:spcPts val="1200"/>
                  </a:spcAft>
                </a:pPr>
                <a:r>
                  <a:rPr lang="en-US" sz="1800" b="0" i="0" u="none" strike="noStrike" dirty="0">
                    <a:solidFill>
                      <a:srgbClr val="0E101A"/>
                    </a:solidFill>
                    <a:effectLst/>
                  </a:rPr>
                  <a:t>x= Average float of input skins</a:t>
                </a:r>
                <a:endParaRPr lang="en-US" sz="1800" b="0" dirty="0">
                  <a:effectLst/>
                </a:endParaRPr>
              </a:p>
              <a:p>
                <a:pPr algn="just" rtl="0">
                  <a:spcBef>
                    <a:spcPts val="1200"/>
                  </a:spcBef>
                  <a:spcAft>
                    <a:spcPts val="1200"/>
                  </a:spcAft>
                </a:pPr>
                <a:r>
                  <a:rPr lang="en-US" sz="1800" b="0" i="0" u="none" strike="noStrike" dirty="0">
                    <a:solidFill>
                      <a:srgbClr val="0E101A"/>
                    </a:solidFill>
                    <a:effectLst/>
                  </a:rPr>
                  <a:t>y= Maximum float cap of desired outcome skin</a:t>
                </a:r>
                <a:endParaRPr lang="en-US" sz="1800" b="0" dirty="0">
                  <a:effectLst/>
                </a:endParaRPr>
              </a:p>
              <a:p>
                <a:pPr algn="just" rtl="0">
                  <a:spcBef>
                    <a:spcPts val="1200"/>
                  </a:spcBef>
                  <a:spcAft>
                    <a:spcPts val="1200"/>
                  </a:spcAft>
                </a:pPr>
                <a:r>
                  <a:rPr lang="en-US" sz="1800" b="0" i="0" u="none" strike="noStrike" dirty="0">
                    <a:solidFill>
                      <a:srgbClr val="0E101A"/>
                    </a:solidFill>
                    <a:effectLst/>
                  </a:rPr>
                  <a:t>z= Minimum float cap of desired outcome skin</a:t>
                </a:r>
                <a:endParaRPr lang="en-US" sz="1800" b="0" dirty="0">
                  <a:effectLst/>
                </a:endParaRPr>
              </a:p>
              <a:p>
                <a:endParaRPr lang="en-IN" dirty="0"/>
              </a:p>
            </p:txBody>
          </p:sp>
        </mc:Choice>
        <mc:Fallback>
          <p:sp>
            <p:nvSpPr>
              <p:cNvPr id="3" name="Content Placeholder 2">
                <a:extLst>
                  <a:ext uri="{FF2B5EF4-FFF2-40B4-BE49-F238E27FC236}">
                    <a16:creationId xmlns:a16="http://schemas.microsoft.com/office/drawing/2014/main" id="{7C5543C0-1B69-EA04-FC62-5D04B9021737}"/>
                  </a:ext>
                </a:extLst>
              </p:cNvPr>
              <p:cNvSpPr>
                <a:spLocks noGrp="1" noRot="1" noChangeAspect="1" noMove="1" noResize="1" noEditPoints="1" noAdjustHandles="1" noChangeArrowheads="1" noChangeShapeType="1" noTextEdit="1"/>
              </p:cNvSpPr>
              <p:nvPr>
                <p:ph idx="1"/>
              </p:nvPr>
            </p:nvSpPr>
            <p:spPr>
              <a:blipFill>
                <a:blip r:embed="rId2"/>
                <a:stretch>
                  <a:fillRect l="-545" t="-1353"/>
                </a:stretch>
              </a:blipFill>
            </p:spPr>
            <p:txBody>
              <a:bodyPr/>
              <a:lstStyle/>
              <a:p>
                <a:r>
                  <a:rPr lang="en-IN">
                    <a:noFill/>
                  </a:rPr>
                  <a:t> </a:t>
                </a:r>
              </a:p>
            </p:txBody>
          </p:sp>
        </mc:Fallback>
      </mc:AlternateContent>
    </p:spTree>
    <p:extLst>
      <p:ext uri="{BB962C8B-B14F-4D97-AF65-F5344CB8AC3E}">
        <p14:creationId xmlns:p14="http://schemas.microsoft.com/office/powerpoint/2010/main" val="1706802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93C0C-06B3-9C35-C192-D979EE096AC9}"/>
              </a:ext>
            </a:extLst>
          </p:cNvPr>
          <p:cNvSpPr>
            <a:spLocks noGrp="1"/>
          </p:cNvSpPr>
          <p:nvPr>
            <p:ph type="title"/>
          </p:nvPr>
        </p:nvSpPr>
        <p:spPr/>
        <p:txBody>
          <a:bodyPr/>
          <a:lstStyle/>
          <a:p>
            <a:r>
              <a:rPr lang="en-US" dirty="0"/>
              <a:t>Research Gaps</a:t>
            </a:r>
            <a:endParaRPr lang="en-IN" dirty="0"/>
          </a:p>
        </p:txBody>
      </p:sp>
      <p:sp>
        <p:nvSpPr>
          <p:cNvPr id="3" name="Text Placeholder 2">
            <a:extLst>
              <a:ext uri="{FF2B5EF4-FFF2-40B4-BE49-F238E27FC236}">
                <a16:creationId xmlns:a16="http://schemas.microsoft.com/office/drawing/2014/main" id="{77C8A1C8-3264-50B5-5F84-33D86764183D}"/>
              </a:ext>
            </a:extLst>
          </p:cNvPr>
          <p:cNvSpPr>
            <a:spLocks noGrp="1"/>
          </p:cNvSpPr>
          <p:nvPr>
            <p:ph type="body" idx="1"/>
          </p:nvPr>
        </p:nvSpPr>
        <p:spPr/>
        <p:txBody>
          <a:bodyPr/>
          <a:lstStyle/>
          <a:p>
            <a:r>
              <a:rPr lang="en-US" dirty="0"/>
              <a:t>#Finally Literature Review Ends</a:t>
            </a:r>
            <a:endParaRPr lang="en-IN" dirty="0"/>
          </a:p>
        </p:txBody>
      </p:sp>
    </p:spTree>
    <p:extLst>
      <p:ext uri="{BB962C8B-B14F-4D97-AF65-F5344CB8AC3E}">
        <p14:creationId xmlns:p14="http://schemas.microsoft.com/office/powerpoint/2010/main" val="81686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5543C0-1B69-EA04-FC62-5D04B9021737}"/>
              </a:ext>
            </a:extLst>
          </p:cNvPr>
          <p:cNvSpPr>
            <a:spLocks noGrp="1"/>
          </p:cNvSpPr>
          <p:nvPr>
            <p:ph idx="1"/>
          </p:nvPr>
        </p:nvSpPr>
        <p:spPr>
          <a:xfrm>
            <a:off x="874539" y="1526605"/>
            <a:ext cx="10058400" cy="4050792"/>
          </a:xfrm>
        </p:spPr>
        <p:txBody>
          <a:bodyPr>
            <a:normAutofit/>
          </a:bodyPr>
          <a:lstStyle/>
          <a:p>
            <a:pPr algn="just" rtl="0">
              <a:spcBef>
                <a:spcPts val="0"/>
              </a:spcBef>
              <a:spcAft>
                <a:spcPts val="0"/>
              </a:spcAft>
            </a:pPr>
            <a:r>
              <a:rPr lang="en-US" sz="1800" b="0" i="0" u="none" strike="noStrike" dirty="0">
                <a:solidFill>
                  <a:srgbClr val="0E101A"/>
                </a:solidFill>
                <a:effectLst/>
              </a:rPr>
              <a:t>The Steam community market as much as it’s an active topic of research, unfortunately (and to my surprise) there’s been absolutely zero research that concerns with the pricing of the skins, cases etc. with respect to the supply and demand considerations as well as utilizing trading strategies based on the past and predicted future market behavior. </a:t>
            </a:r>
          </a:p>
          <a:p>
            <a:pPr marL="0" indent="0" algn="just" rtl="0">
              <a:spcBef>
                <a:spcPts val="0"/>
              </a:spcBef>
              <a:spcAft>
                <a:spcPts val="0"/>
              </a:spcAft>
              <a:buNone/>
            </a:pPr>
            <a:endParaRPr lang="en-US" sz="1800" b="0" dirty="0">
              <a:effectLst/>
            </a:endParaRPr>
          </a:p>
          <a:p>
            <a:pPr algn="just" rtl="0">
              <a:spcBef>
                <a:spcPts val="0"/>
              </a:spcBef>
              <a:spcAft>
                <a:spcPts val="0"/>
              </a:spcAft>
            </a:pPr>
            <a:r>
              <a:rPr lang="en-US" sz="1800" b="0" i="0" u="none" strike="noStrike" dirty="0">
                <a:solidFill>
                  <a:srgbClr val="0E101A"/>
                </a:solidFill>
                <a:effectLst/>
              </a:rPr>
              <a:t>Also, the mechanism of trade-up contract is itself a fascinating one and again, no research (at least at the time of writing this) has explicitly dealt with it and walked through some of the strategies along with studying its impact on the overall skins market which in my opinion they most definitely have!</a:t>
            </a:r>
            <a:endParaRPr lang="en-US" sz="1800" b="0" dirty="0">
              <a:effectLst/>
            </a:endParaRPr>
          </a:p>
          <a:p>
            <a:pPr marL="0" indent="0">
              <a:buNone/>
            </a:pPr>
            <a:br>
              <a:rPr lang="en-US" sz="1800" dirty="0"/>
            </a:br>
            <a:endParaRPr lang="en-IN" sz="1800" dirty="0"/>
          </a:p>
        </p:txBody>
      </p:sp>
    </p:spTree>
    <p:extLst>
      <p:ext uri="{BB962C8B-B14F-4D97-AF65-F5344CB8AC3E}">
        <p14:creationId xmlns:p14="http://schemas.microsoft.com/office/powerpoint/2010/main" val="2045353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CB9B2-47C2-17E1-8DCC-37E1114AF218}"/>
              </a:ext>
            </a:extLst>
          </p:cNvPr>
          <p:cNvSpPr>
            <a:spLocks noGrp="1"/>
          </p:cNvSpPr>
          <p:nvPr>
            <p:ph type="title"/>
          </p:nvPr>
        </p:nvSpPr>
        <p:spPr/>
        <p:txBody>
          <a:bodyPr/>
          <a:lstStyle/>
          <a:p>
            <a:r>
              <a:rPr lang="en-US" dirty="0"/>
              <a:t>Methodology &amp; Results</a:t>
            </a:r>
            <a:endParaRPr lang="en-IN" dirty="0"/>
          </a:p>
        </p:txBody>
      </p:sp>
      <p:sp>
        <p:nvSpPr>
          <p:cNvPr id="3" name="Text Placeholder 2">
            <a:extLst>
              <a:ext uri="{FF2B5EF4-FFF2-40B4-BE49-F238E27FC236}">
                <a16:creationId xmlns:a16="http://schemas.microsoft.com/office/drawing/2014/main" id="{6A87EB8B-1632-E40A-2752-3B287F2EC80D}"/>
              </a:ext>
            </a:extLst>
          </p:cNvPr>
          <p:cNvSpPr>
            <a:spLocks noGrp="1"/>
          </p:cNvSpPr>
          <p:nvPr>
            <p:ph type="body" idx="1"/>
          </p:nvPr>
        </p:nvSpPr>
        <p:spPr/>
        <p:txBody>
          <a:bodyPr/>
          <a:lstStyle/>
          <a:p>
            <a:r>
              <a:rPr lang="en-US" dirty="0"/>
              <a:t>#The meat and the bones</a:t>
            </a:r>
            <a:endParaRPr lang="en-IN" dirty="0"/>
          </a:p>
        </p:txBody>
      </p:sp>
    </p:spTree>
    <p:extLst>
      <p:ext uri="{BB962C8B-B14F-4D97-AF65-F5344CB8AC3E}">
        <p14:creationId xmlns:p14="http://schemas.microsoft.com/office/powerpoint/2010/main" val="1146327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906D5-C9C2-BF4F-83EB-8D28696B5C0A}"/>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FA7A61D5-F59D-7AD7-AE94-53EBA2835443}"/>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368CAAD5-A160-AB5F-E1E6-CF8A8C77E3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6" name="TextBox 5">
            <a:extLst>
              <a:ext uri="{FF2B5EF4-FFF2-40B4-BE49-F238E27FC236}">
                <a16:creationId xmlns:a16="http://schemas.microsoft.com/office/drawing/2014/main" id="{6CE9A72A-1446-63DC-7473-BAE9AB5815EB}"/>
              </a:ext>
            </a:extLst>
          </p:cNvPr>
          <p:cNvSpPr txBox="1"/>
          <p:nvPr/>
        </p:nvSpPr>
        <p:spPr>
          <a:xfrm>
            <a:off x="905068" y="1838131"/>
            <a:ext cx="4189445" cy="461665"/>
          </a:xfrm>
          <a:prstGeom prst="rect">
            <a:avLst/>
          </a:prstGeom>
          <a:noFill/>
        </p:spPr>
        <p:txBody>
          <a:bodyPr wrap="square" rtlCol="0">
            <a:spAutoFit/>
          </a:bodyPr>
          <a:lstStyle/>
          <a:p>
            <a:r>
              <a:rPr lang="en-US" sz="2400" dirty="0">
                <a:solidFill>
                  <a:schemeClr val="bg1"/>
                </a:solidFill>
              </a:rPr>
              <a:t>Any price guesses?</a:t>
            </a:r>
            <a:endParaRPr lang="en-IN" sz="2400" dirty="0">
              <a:solidFill>
                <a:schemeClr val="bg1"/>
              </a:solidFill>
            </a:endParaRPr>
          </a:p>
        </p:txBody>
      </p:sp>
    </p:spTree>
    <p:extLst>
      <p:ext uri="{BB962C8B-B14F-4D97-AF65-F5344CB8AC3E}">
        <p14:creationId xmlns:p14="http://schemas.microsoft.com/office/powerpoint/2010/main" val="1289883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C7D55-A232-0EFB-2D77-2A073A15608D}"/>
              </a:ext>
            </a:extLst>
          </p:cNvPr>
          <p:cNvSpPr>
            <a:spLocks noGrp="1"/>
          </p:cNvSpPr>
          <p:nvPr>
            <p:ph type="title"/>
          </p:nvPr>
        </p:nvSpPr>
        <p:spPr/>
        <p:txBody>
          <a:bodyPr/>
          <a:lstStyle/>
          <a:p>
            <a:r>
              <a:rPr lang="en-US" dirty="0"/>
              <a:t>Bernoulli Trials Method</a:t>
            </a:r>
            <a:endParaRPr lang="en-IN" dirty="0"/>
          </a:p>
        </p:txBody>
      </p:sp>
      <p:sp>
        <p:nvSpPr>
          <p:cNvPr id="3" name="Content Placeholder 2">
            <a:extLst>
              <a:ext uri="{FF2B5EF4-FFF2-40B4-BE49-F238E27FC236}">
                <a16:creationId xmlns:a16="http://schemas.microsoft.com/office/drawing/2014/main" id="{7C5543C0-1B69-EA04-FC62-5D04B9021737}"/>
              </a:ext>
            </a:extLst>
          </p:cNvPr>
          <p:cNvSpPr>
            <a:spLocks noGrp="1"/>
          </p:cNvSpPr>
          <p:nvPr>
            <p:ph idx="1"/>
          </p:nvPr>
        </p:nvSpPr>
        <p:spPr/>
        <p:txBody>
          <a:bodyPr>
            <a:normAutofit/>
          </a:bodyPr>
          <a:lstStyle/>
          <a:p>
            <a:pPr marL="0" indent="0" algn="just" rtl="0">
              <a:spcBef>
                <a:spcPts val="1200"/>
              </a:spcBef>
              <a:spcAft>
                <a:spcPts val="1200"/>
              </a:spcAft>
              <a:buNone/>
            </a:pPr>
            <a:r>
              <a:rPr lang="en-US" sz="1800" b="0" i="0" u="none" strike="noStrike" dirty="0">
                <a:solidFill>
                  <a:srgbClr val="0E101A"/>
                </a:solidFill>
                <a:effectLst/>
              </a:rPr>
              <a:t>We’ll apply the Bernoulli Trials Model to ascertain the minimum number of trials (case unboxings) that we need to perform to guarantee a certain percentage that we win. (Getting our desired skin)</a:t>
            </a:r>
            <a:endParaRPr lang="en-US" sz="1800" b="0" dirty="0">
              <a:effectLst/>
            </a:endParaRPr>
          </a:p>
          <a:p>
            <a:pPr algn="just" rtl="0">
              <a:spcBef>
                <a:spcPts val="1200"/>
              </a:spcBef>
              <a:spcAft>
                <a:spcPts val="1200"/>
              </a:spcAft>
            </a:pPr>
            <a:r>
              <a:rPr lang="en-US" sz="1800" b="0" i="0" u="none" strike="noStrike" dirty="0">
                <a:solidFill>
                  <a:srgbClr val="0E101A"/>
                </a:solidFill>
                <a:effectLst/>
              </a:rPr>
              <a:t> N -&gt; No. of trials to be undertaken</a:t>
            </a:r>
            <a:endParaRPr lang="en-US" sz="1800" b="0" dirty="0">
              <a:effectLst/>
            </a:endParaRPr>
          </a:p>
          <a:p>
            <a:pPr algn="just" rtl="0">
              <a:spcBef>
                <a:spcPts val="1200"/>
              </a:spcBef>
              <a:spcAft>
                <a:spcPts val="1200"/>
              </a:spcAft>
            </a:pPr>
            <a:r>
              <a:rPr lang="en-US" sz="1800" b="0" i="0" u="none" strike="noStrike" dirty="0">
                <a:solidFill>
                  <a:srgbClr val="0E101A"/>
                </a:solidFill>
                <a:effectLst/>
              </a:rPr>
              <a:t>p -&gt; Probability of success on each trial</a:t>
            </a:r>
            <a:endParaRPr lang="en-US" sz="1800" b="0" dirty="0">
              <a:effectLst/>
            </a:endParaRPr>
          </a:p>
          <a:p>
            <a:pPr algn="just" rtl="0">
              <a:spcBef>
                <a:spcPts val="1200"/>
              </a:spcBef>
              <a:spcAft>
                <a:spcPts val="1200"/>
              </a:spcAft>
            </a:pPr>
            <a:r>
              <a:rPr lang="en-US" sz="1800" b="0" i="0" u="none" strike="noStrike" dirty="0">
                <a:solidFill>
                  <a:srgbClr val="0E101A"/>
                </a:solidFill>
                <a:effectLst/>
              </a:rPr>
              <a:t>θ -&gt; Threshold odds (or the minimum percentage that I would like, for e.g., if I would like to get the particular skin with 80% probability, θ =0.8)</a:t>
            </a:r>
            <a:endParaRPr lang="en-US" sz="1800" b="0" dirty="0">
              <a:effectLst/>
            </a:endParaRPr>
          </a:p>
          <a:p>
            <a:pPr marL="0" indent="0">
              <a:buNone/>
            </a:pPr>
            <a:br>
              <a:rPr lang="en-US" sz="1800" dirty="0"/>
            </a:br>
            <a:endParaRPr lang="en-IN" sz="1800" dirty="0"/>
          </a:p>
        </p:txBody>
      </p:sp>
    </p:spTree>
    <p:extLst>
      <p:ext uri="{BB962C8B-B14F-4D97-AF65-F5344CB8AC3E}">
        <p14:creationId xmlns:p14="http://schemas.microsoft.com/office/powerpoint/2010/main" val="69473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5543C0-1B69-EA04-FC62-5D04B9021737}"/>
              </a:ext>
            </a:extLst>
          </p:cNvPr>
          <p:cNvSpPr>
            <a:spLocks noGrp="1"/>
          </p:cNvSpPr>
          <p:nvPr>
            <p:ph idx="1"/>
          </p:nvPr>
        </p:nvSpPr>
        <p:spPr>
          <a:xfrm>
            <a:off x="1066800" y="1403604"/>
            <a:ext cx="10058400" cy="4050792"/>
          </a:xfrm>
        </p:spPr>
        <p:txBody>
          <a:bodyPr>
            <a:normAutofit/>
          </a:bodyPr>
          <a:lstStyle/>
          <a:p>
            <a:pPr algn="just" rtl="0">
              <a:spcBef>
                <a:spcPts val="1200"/>
              </a:spcBef>
              <a:spcAft>
                <a:spcPts val="1200"/>
              </a:spcAft>
            </a:pPr>
            <a:r>
              <a:rPr lang="en-US" sz="1800" b="0" i="0" u="none" strike="noStrike" dirty="0">
                <a:solidFill>
                  <a:srgbClr val="0E101A"/>
                </a:solidFill>
                <a:effectLst/>
              </a:rPr>
              <a:t>P (getting at least 1 quantity of the desired skin) = 1 – P (getting no quantity of the desired skin) </a:t>
            </a:r>
          </a:p>
          <a:p>
            <a:pPr marL="0" indent="0" algn="just" rtl="0">
              <a:spcBef>
                <a:spcPts val="1200"/>
              </a:spcBef>
              <a:spcAft>
                <a:spcPts val="1200"/>
              </a:spcAft>
              <a:buNone/>
            </a:pPr>
            <a:r>
              <a:rPr lang="en-US" sz="1800" dirty="0">
                <a:solidFill>
                  <a:srgbClr val="0E101A"/>
                </a:solidFill>
              </a:rPr>
              <a:t>                                                                   </a:t>
            </a:r>
            <a:r>
              <a:rPr lang="en-US" sz="1800" b="0" i="0" u="none" strike="noStrike" dirty="0">
                <a:solidFill>
                  <a:srgbClr val="0E101A"/>
                </a:solidFill>
                <a:effectLst/>
              </a:rPr>
              <a:t>                              =1 – (1-p)</a:t>
            </a:r>
            <a:r>
              <a:rPr lang="en-US" sz="1800" b="0" i="0" u="none" strike="noStrike" baseline="30000" dirty="0">
                <a:solidFill>
                  <a:srgbClr val="0E101A"/>
                </a:solidFill>
                <a:effectLst/>
              </a:rPr>
              <a:t>N</a:t>
            </a:r>
            <a:endParaRPr lang="en-US" sz="1800" b="0" dirty="0">
              <a:effectLst/>
            </a:endParaRPr>
          </a:p>
          <a:p>
            <a:pPr algn="just" rtl="0">
              <a:spcBef>
                <a:spcPts val="1200"/>
              </a:spcBef>
              <a:spcAft>
                <a:spcPts val="1200"/>
              </a:spcAft>
            </a:pPr>
            <a:r>
              <a:rPr lang="en-US" sz="1800" dirty="0">
                <a:solidFill>
                  <a:srgbClr val="0E101A"/>
                </a:solidFill>
              </a:rPr>
              <a:t>T</a:t>
            </a:r>
            <a:r>
              <a:rPr lang="en-US" sz="1800" b="0" i="0" u="none" strike="noStrike" dirty="0">
                <a:solidFill>
                  <a:srgbClr val="0E101A"/>
                </a:solidFill>
                <a:effectLst/>
              </a:rPr>
              <a:t>his probability should be greater than the minimum threshold which is θ. This value of the θ depends on the investor preference, so, if I like to take very less risks, I may like to have θ ≥ 0.95. For relatively more risk takers, θ around 0.7 may be sufficient.</a:t>
            </a:r>
            <a:endParaRPr lang="en-US" sz="1800" b="0" dirty="0">
              <a:effectLst/>
            </a:endParaRPr>
          </a:p>
          <a:p>
            <a:pPr marL="0" indent="0">
              <a:buNone/>
            </a:pPr>
            <a:br>
              <a:rPr lang="en-IN" sz="1800" dirty="0"/>
            </a:br>
            <a:br>
              <a:rPr lang="en-US" sz="1800" dirty="0"/>
            </a:br>
            <a:br>
              <a:rPr lang="en-US" sz="1800" dirty="0"/>
            </a:br>
            <a:endParaRPr lang="en-IN" sz="1800" dirty="0"/>
          </a:p>
        </p:txBody>
      </p:sp>
    </p:spTree>
    <p:extLst>
      <p:ext uri="{BB962C8B-B14F-4D97-AF65-F5344CB8AC3E}">
        <p14:creationId xmlns:p14="http://schemas.microsoft.com/office/powerpoint/2010/main" val="2792043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5543C0-1B69-EA04-FC62-5D04B9021737}"/>
              </a:ext>
            </a:extLst>
          </p:cNvPr>
          <p:cNvSpPr>
            <a:spLocks noGrp="1"/>
          </p:cNvSpPr>
          <p:nvPr>
            <p:ph idx="1"/>
          </p:nvPr>
        </p:nvSpPr>
        <p:spPr>
          <a:xfrm>
            <a:off x="892295" y="1100476"/>
            <a:ext cx="10058400" cy="4050792"/>
          </a:xfrm>
        </p:spPr>
        <p:txBody>
          <a:bodyPr>
            <a:normAutofit/>
          </a:bodyPr>
          <a:lstStyle/>
          <a:p>
            <a:pPr marL="0" indent="0">
              <a:buNone/>
            </a:pPr>
            <a:r>
              <a:rPr lang="en-US" sz="1800" b="0" i="0" u="none" strike="noStrike" dirty="0">
                <a:solidFill>
                  <a:srgbClr val="0E101A"/>
                </a:solidFill>
                <a:effectLst/>
              </a:rPr>
              <a:t>So, P (getting at least 1 quantity of the desired skin) ≥ θ</a:t>
            </a:r>
          </a:p>
          <a:p>
            <a:pPr marL="0" indent="0">
              <a:buNone/>
            </a:pPr>
            <a:r>
              <a:rPr lang="en-IN" sz="1800" b="0" i="0" u="none" strike="noStrike" dirty="0">
                <a:solidFill>
                  <a:srgbClr val="0E101A"/>
                </a:solidFill>
                <a:effectLst/>
              </a:rPr>
              <a:t>=&gt;  1 – (1-p)</a:t>
            </a:r>
            <a:r>
              <a:rPr lang="en-IN" sz="1800" b="0" i="0" u="none" strike="noStrike" baseline="30000" dirty="0">
                <a:solidFill>
                  <a:srgbClr val="0E101A"/>
                </a:solidFill>
                <a:effectLst/>
              </a:rPr>
              <a:t> N</a:t>
            </a:r>
            <a:r>
              <a:rPr lang="en-IN" sz="1800" b="0" i="0" u="none" strike="noStrike" dirty="0">
                <a:solidFill>
                  <a:srgbClr val="0E101A"/>
                </a:solidFill>
                <a:effectLst/>
              </a:rPr>
              <a:t> ≥ </a:t>
            </a:r>
            <a:r>
              <a:rPr lang="el-GR" sz="1800" b="0" i="0" u="none" strike="noStrike" dirty="0">
                <a:solidFill>
                  <a:srgbClr val="0E101A"/>
                </a:solidFill>
                <a:effectLst/>
              </a:rPr>
              <a:t>θ</a:t>
            </a:r>
            <a:endParaRPr lang="en-US" sz="1800" b="0" i="0" u="none" strike="noStrike" dirty="0">
              <a:solidFill>
                <a:srgbClr val="0E101A"/>
              </a:solidFill>
              <a:effectLst/>
            </a:endParaRPr>
          </a:p>
          <a:p>
            <a:pPr marL="0" indent="0" algn="just" rtl="0">
              <a:spcBef>
                <a:spcPts val="1200"/>
              </a:spcBef>
              <a:spcAft>
                <a:spcPts val="1200"/>
              </a:spcAft>
              <a:buNone/>
            </a:pPr>
            <a:r>
              <a:rPr lang="el-GR" sz="1800" b="0" i="0" u="none" strike="noStrike" dirty="0">
                <a:solidFill>
                  <a:srgbClr val="0E101A"/>
                </a:solidFill>
                <a:effectLst/>
              </a:rPr>
              <a:t>=&gt;  1 - θ ≥ (1-</a:t>
            </a:r>
            <a:r>
              <a:rPr lang="en-IN" sz="1800" b="0" i="0" u="none" strike="noStrike" dirty="0">
                <a:solidFill>
                  <a:srgbClr val="0E101A"/>
                </a:solidFill>
                <a:effectLst/>
              </a:rPr>
              <a:t>p)</a:t>
            </a:r>
            <a:r>
              <a:rPr lang="en-IN" sz="1800" b="0" i="0" u="none" strike="noStrike" baseline="30000" dirty="0">
                <a:solidFill>
                  <a:srgbClr val="0E101A"/>
                </a:solidFill>
                <a:effectLst/>
              </a:rPr>
              <a:t> N</a:t>
            </a:r>
          </a:p>
          <a:p>
            <a:pPr marL="0" indent="0" algn="just" rtl="0">
              <a:spcBef>
                <a:spcPts val="1200"/>
              </a:spcBef>
              <a:spcAft>
                <a:spcPts val="1200"/>
              </a:spcAft>
              <a:buNone/>
            </a:pPr>
            <a:r>
              <a:rPr lang="en-IN" sz="1800" b="0" i="0" u="none" strike="noStrike" dirty="0">
                <a:solidFill>
                  <a:srgbClr val="0E101A"/>
                </a:solidFill>
                <a:effectLst/>
              </a:rPr>
              <a:t>=&gt;  log (1- </a:t>
            </a:r>
            <a:r>
              <a:rPr lang="el-GR" sz="1800" b="0" i="0" u="none" strike="noStrike" dirty="0">
                <a:solidFill>
                  <a:srgbClr val="0E101A"/>
                </a:solidFill>
                <a:effectLst/>
              </a:rPr>
              <a:t>θ) ≥ </a:t>
            </a:r>
            <a:r>
              <a:rPr lang="en-IN" sz="1800" b="0" i="0" u="none" strike="noStrike" dirty="0">
                <a:solidFill>
                  <a:srgbClr val="0E101A"/>
                </a:solidFill>
                <a:effectLst/>
              </a:rPr>
              <a:t>log (1-p)</a:t>
            </a:r>
            <a:r>
              <a:rPr lang="en-IN" sz="1800" b="0" i="0" u="none" strike="noStrike" baseline="30000" dirty="0">
                <a:solidFill>
                  <a:srgbClr val="0E101A"/>
                </a:solidFill>
                <a:effectLst/>
              </a:rPr>
              <a:t> N</a:t>
            </a:r>
            <a:endParaRPr lang="en-IN" sz="1800" b="0" dirty="0">
              <a:effectLst/>
            </a:endParaRPr>
          </a:p>
          <a:p>
            <a:pPr marL="0" indent="0" algn="just" rtl="0">
              <a:spcBef>
                <a:spcPts val="1200"/>
              </a:spcBef>
              <a:spcAft>
                <a:spcPts val="1200"/>
              </a:spcAft>
              <a:buNone/>
            </a:pPr>
            <a:r>
              <a:rPr lang="en-IN" sz="1800" b="0" i="0" u="none" strike="noStrike" dirty="0">
                <a:solidFill>
                  <a:srgbClr val="0E101A"/>
                </a:solidFill>
                <a:effectLst/>
              </a:rPr>
              <a:t>=&gt;  log (1- </a:t>
            </a:r>
            <a:r>
              <a:rPr lang="el-GR" sz="1800" b="0" i="0" u="none" strike="noStrike" dirty="0">
                <a:solidFill>
                  <a:srgbClr val="0E101A"/>
                </a:solidFill>
                <a:effectLst/>
              </a:rPr>
              <a:t>θ) ≥ </a:t>
            </a:r>
            <a:r>
              <a:rPr lang="en-IN" sz="1800" b="0" i="0" u="none" strike="noStrike" dirty="0">
                <a:solidFill>
                  <a:srgbClr val="0E101A"/>
                </a:solidFill>
                <a:effectLst/>
              </a:rPr>
              <a:t>N*log (1-p)</a:t>
            </a:r>
            <a:endParaRPr lang="en-IN" sz="1800" b="0" dirty="0">
              <a:effectLst/>
            </a:endParaRPr>
          </a:p>
          <a:p>
            <a:pPr marL="0" indent="0" algn="just" rtl="0">
              <a:spcBef>
                <a:spcPts val="1200"/>
              </a:spcBef>
              <a:spcAft>
                <a:spcPts val="1200"/>
              </a:spcAft>
              <a:buNone/>
            </a:pPr>
            <a:r>
              <a:rPr lang="en-IN" sz="1800" b="0" i="0" u="none" strike="noStrike" dirty="0">
                <a:solidFill>
                  <a:srgbClr val="0E101A"/>
                </a:solidFill>
                <a:effectLst/>
              </a:rPr>
              <a:t>=&gt;  N ≥ log (1- </a:t>
            </a:r>
            <a:r>
              <a:rPr lang="el-GR" sz="1800" b="0" i="0" u="none" strike="noStrike" dirty="0">
                <a:solidFill>
                  <a:srgbClr val="0E101A"/>
                </a:solidFill>
                <a:effectLst/>
              </a:rPr>
              <a:t>θ)/ </a:t>
            </a:r>
            <a:r>
              <a:rPr lang="en-IN" sz="1800" b="0" i="0" u="none" strike="noStrike" dirty="0">
                <a:solidFill>
                  <a:srgbClr val="0E101A"/>
                </a:solidFill>
                <a:effectLst/>
              </a:rPr>
              <a:t>log (1-p) </a:t>
            </a:r>
            <a:endParaRPr lang="en-IN" sz="1800" b="0" dirty="0">
              <a:effectLst/>
            </a:endParaRPr>
          </a:p>
          <a:p>
            <a:endParaRPr lang="en-IN" sz="1800" dirty="0"/>
          </a:p>
        </p:txBody>
      </p:sp>
    </p:spTree>
    <p:extLst>
      <p:ext uri="{BB962C8B-B14F-4D97-AF65-F5344CB8AC3E}">
        <p14:creationId xmlns:p14="http://schemas.microsoft.com/office/powerpoint/2010/main" val="179270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839617-BDCD-5A47-520E-42D1D2F4BAC5}"/>
              </a:ext>
            </a:extLst>
          </p:cNvPr>
          <p:cNvSpPr>
            <a:spLocks noGrp="1"/>
          </p:cNvSpPr>
          <p:nvPr>
            <p:ph idx="1"/>
          </p:nvPr>
        </p:nvSpPr>
        <p:spPr>
          <a:xfrm>
            <a:off x="821274" y="1100476"/>
            <a:ext cx="10058400" cy="4050792"/>
          </a:xfrm>
        </p:spPr>
        <p:txBody>
          <a:bodyPr>
            <a:noAutofit/>
          </a:bodyPr>
          <a:lstStyle/>
          <a:p>
            <a:pPr marL="0" indent="0">
              <a:buNone/>
            </a:pPr>
            <a:r>
              <a:rPr lang="en-US" sz="1800" dirty="0"/>
              <a:t>Let’s take an example to test our theory.</a:t>
            </a:r>
          </a:p>
          <a:p>
            <a:pPr marL="0" indent="0">
              <a:buNone/>
            </a:pPr>
            <a:r>
              <a:rPr lang="en-US" sz="1800" b="0" i="0" u="none" strike="noStrike" dirty="0">
                <a:solidFill>
                  <a:srgbClr val="0E101A"/>
                </a:solidFill>
                <a:effectLst/>
              </a:rPr>
              <a:t>    Take the gold-tier items (Knives/gloves)</a:t>
            </a:r>
          </a:p>
          <a:p>
            <a:pPr algn="just" rtl="0">
              <a:spcBef>
                <a:spcPts val="1200"/>
              </a:spcBef>
              <a:spcAft>
                <a:spcPts val="1200"/>
              </a:spcAft>
            </a:pPr>
            <a:r>
              <a:rPr lang="en-US" sz="1800" b="0" i="0" u="none" strike="noStrike" dirty="0">
                <a:solidFill>
                  <a:srgbClr val="0E101A"/>
                </a:solidFill>
                <a:effectLst/>
              </a:rPr>
              <a:t>p = 0.26% = 0.0026</a:t>
            </a:r>
            <a:endParaRPr lang="en-US" sz="1800" b="0" dirty="0">
              <a:effectLst/>
            </a:endParaRPr>
          </a:p>
          <a:p>
            <a:pPr algn="just" rtl="0">
              <a:spcBef>
                <a:spcPts val="1200"/>
              </a:spcBef>
              <a:spcAft>
                <a:spcPts val="1200"/>
              </a:spcAft>
            </a:pPr>
            <a:r>
              <a:rPr lang="en-US" sz="1800" b="0" i="0" u="none" strike="noStrike" dirty="0">
                <a:solidFill>
                  <a:srgbClr val="0E101A"/>
                </a:solidFill>
                <a:effectLst/>
              </a:rPr>
              <a:t>Let θ = 95% = 0.95 (that is, I would like to have a 95% chance of getting at least 1 knife if I open N number of cases)</a:t>
            </a:r>
            <a:endParaRPr lang="en-US" sz="1800" b="0" dirty="0">
              <a:effectLst/>
            </a:endParaRPr>
          </a:p>
          <a:p>
            <a:pPr marL="0" indent="0" algn="just" rtl="0">
              <a:spcBef>
                <a:spcPts val="1200"/>
              </a:spcBef>
              <a:spcAft>
                <a:spcPts val="1200"/>
              </a:spcAft>
              <a:buNone/>
            </a:pPr>
            <a:r>
              <a:rPr lang="en-US" sz="1800" b="0" i="0" u="none" strike="noStrike" dirty="0">
                <a:solidFill>
                  <a:srgbClr val="0E101A"/>
                </a:solidFill>
                <a:effectLst/>
              </a:rPr>
              <a:t>=&gt;  N ≥ log (1- θ)/ log (1-p) </a:t>
            </a:r>
            <a:endParaRPr lang="en-US" sz="1800" b="0" dirty="0">
              <a:effectLst/>
            </a:endParaRPr>
          </a:p>
          <a:p>
            <a:pPr marL="0" indent="0" algn="just" rtl="0">
              <a:spcBef>
                <a:spcPts val="1200"/>
              </a:spcBef>
              <a:spcAft>
                <a:spcPts val="1200"/>
              </a:spcAft>
              <a:buNone/>
            </a:pPr>
            <a:r>
              <a:rPr lang="en-US" sz="1800" b="0" i="0" u="none" strike="noStrike" dirty="0">
                <a:solidFill>
                  <a:srgbClr val="0E101A"/>
                </a:solidFill>
                <a:effectLst/>
              </a:rPr>
              <a:t>=&gt;  N ≥ log (0.05)/ log (0.9974) </a:t>
            </a:r>
            <a:endParaRPr lang="en-US" sz="1800" b="0" dirty="0">
              <a:effectLst/>
            </a:endParaRPr>
          </a:p>
          <a:p>
            <a:pPr marL="0" indent="0" algn="just" rtl="0">
              <a:spcBef>
                <a:spcPts val="1200"/>
              </a:spcBef>
              <a:spcAft>
                <a:spcPts val="1200"/>
              </a:spcAft>
              <a:buNone/>
            </a:pPr>
            <a:r>
              <a:rPr lang="en-US" sz="1800" b="0" i="0" u="none" strike="noStrike" dirty="0">
                <a:solidFill>
                  <a:srgbClr val="0E101A"/>
                </a:solidFill>
                <a:effectLst/>
              </a:rPr>
              <a:t>=&gt;  N ≥ 1150.70</a:t>
            </a:r>
            <a:endParaRPr lang="en-US" sz="1800" b="0" dirty="0">
              <a:effectLst/>
            </a:endParaRPr>
          </a:p>
          <a:p>
            <a:pPr marL="0" indent="0">
              <a:buNone/>
            </a:pPr>
            <a:endParaRPr lang="en-US" sz="1800" dirty="0"/>
          </a:p>
          <a:p>
            <a:pPr marL="0" indent="0">
              <a:buNone/>
            </a:pPr>
            <a:r>
              <a:rPr lang="en-US" sz="1800" b="0" i="0" u="none" strike="noStrike" dirty="0">
                <a:solidFill>
                  <a:srgbClr val="0E101A"/>
                </a:solidFill>
                <a:effectLst/>
              </a:rPr>
              <a:t>So, a minimum of 1151 cases should be opened to have an odds of 95% of getting at least 1 knife/glove !!</a:t>
            </a:r>
          </a:p>
          <a:p>
            <a:pPr marL="0" indent="0">
              <a:buNone/>
            </a:pPr>
            <a:br>
              <a:rPr lang="en-US" sz="1800" dirty="0"/>
            </a:br>
            <a:br>
              <a:rPr lang="en-US" sz="1800" dirty="0"/>
            </a:br>
            <a:endParaRPr lang="en-IN" sz="1800" dirty="0"/>
          </a:p>
        </p:txBody>
      </p:sp>
    </p:spTree>
    <p:extLst>
      <p:ext uri="{BB962C8B-B14F-4D97-AF65-F5344CB8AC3E}">
        <p14:creationId xmlns:p14="http://schemas.microsoft.com/office/powerpoint/2010/main" val="3356168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839617-BDCD-5A47-520E-42D1D2F4BAC5}"/>
              </a:ext>
            </a:extLst>
          </p:cNvPr>
          <p:cNvSpPr>
            <a:spLocks noGrp="1"/>
          </p:cNvSpPr>
          <p:nvPr>
            <p:ph idx="1"/>
          </p:nvPr>
        </p:nvSpPr>
        <p:spPr>
          <a:xfrm>
            <a:off x="821273" y="488272"/>
            <a:ext cx="10058400" cy="6027938"/>
          </a:xfrm>
        </p:spPr>
        <p:txBody>
          <a:bodyPr>
            <a:noAutofit/>
          </a:bodyPr>
          <a:lstStyle/>
          <a:p>
            <a:pPr marL="0" indent="0" algn="just" rtl="0">
              <a:spcBef>
                <a:spcPts val="1200"/>
              </a:spcBef>
              <a:spcAft>
                <a:spcPts val="1200"/>
              </a:spcAft>
              <a:buNone/>
            </a:pPr>
            <a:r>
              <a:rPr lang="en-US" sz="1800" b="0" i="0" u="none" strike="noStrike" dirty="0">
                <a:solidFill>
                  <a:srgbClr val="0E101A"/>
                </a:solidFill>
                <a:effectLst/>
              </a:rPr>
              <a:t>Now, as we said earlier, to open a case, we need a case and a key to open. The price of the key is the exact same all across the globe, for all cases in CSGO.</a:t>
            </a:r>
            <a:endParaRPr lang="en-US" sz="1800" b="0" dirty="0">
              <a:effectLst/>
            </a:endParaRPr>
          </a:p>
          <a:p>
            <a:pPr algn="just" rtl="0">
              <a:spcBef>
                <a:spcPts val="1200"/>
              </a:spcBef>
              <a:spcAft>
                <a:spcPts val="1200"/>
              </a:spcAft>
            </a:pPr>
            <a:r>
              <a:rPr lang="en-US" sz="1800" b="0" i="0" u="none" strike="noStrike" dirty="0">
                <a:solidFill>
                  <a:srgbClr val="0E101A"/>
                </a:solidFill>
                <a:effectLst/>
              </a:rPr>
              <a:t>Let the key price = k,</a:t>
            </a:r>
            <a:endParaRPr lang="en-US" sz="1800" b="0" dirty="0">
              <a:effectLst/>
            </a:endParaRPr>
          </a:p>
          <a:p>
            <a:pPr algn="just" rtl="0">
              <a:spcBef>
                <a:spcPts val="1200"/>
              </a:spcBef>
              <a:spcAft>
                <a:spcPts val="1200"/>
              </a:spcAft>
            </a:pPr>
            <a:r>
              <a:rPr lang="en-US" sz="1800" dirty="0">
                <a:solidFill>
                  <a:srgbClr val="0E101A"/>
                </a:solidFill>
              </a:rPr>
              <a:t>C</a:t>
            </a:r>
            <a:r>
              <a:rPr lang="en-US" sz="1800" b="0" i="0" u="none" strike="noStrike" dirty="0">
                <a:solidFill>
                  <a:srgbClr val="0E101A"/>
                </a:solidFill>
                <a:effectLst/>
              </a:rPr>
              <a:t>ase price = c (c is usually different for different cases and even varies over time)</a:t>
            </a:r>
            <a:endParaRPr lang="en-US" sz="1800" b="0" dirty="0">
              <a:effectLst/>
            </a:endParaRPr>
          </a:p>
          <a:p>
            <a:pPr marL="0" indent="0" algn="just" rtl="0">
              <a:spcBef>
                <a:spcPts val="1200"/>
              </a:spcBef>
              <a:spcAft>
                <a:spcPts val="1200"/>
              </a:spcAft>
              <a:buNone/>
            </a:pPr>
            <a:r>
              <a:rPr lang="en-US" sz="1800" b="0" i="0" u="none" strike="noStrike" dirty="0">
                <a:solidFill>
                  <a:srgbClr val="0E101A"/>
                </a:solidFill>
                <a:effectLst/>
              </a:rPr>
              <a:t>Now, for each trial (unboxing), the player spends (</a:t>
            </a:r>
            <a:r>
              <a:rPr lang="en-US" sz="1800" b="0" i="0" u="none" strike="noStrike" dirty="0" err="1">
                <a:solidFill>
                  <a:srgbClr val="0E101A"/>
                </a:solidFill>
                <a:effectLst/>
              </a:rPr>
              <a:t>c+k</a:t>
            </a:r>
            <a:r>
              <a:rPr lang="en-US" sz="1800" b="0" i="0" u="none" strike="noStrike" dirty="0">
                <a:solidFill>
                  <a:srgbClr val="0E101A"/>
                </a:solidFill>
                <a:effectLst/>
              </a:rPr>
              <a:t>) money</a:t>
            </a:r>
            <a:endParaRPr lang="en-US" sz="1800" b="0" dirty="0">
              <a:effectLst/>
            </a:endParaRPr>
          </a:p>
          <a:p>
            <a:pPr marL="0" indent="0">
              <a:buNone/>
            </a:pPr>
            <a:r>
              <a:rPr lang="en-US" sz="1800" b="0" i="0" u="none" strike="noStrike" dirty="0">
                <a:solidFill>
                  <a:srgbClr val="0E101A"/>
                </a:solidFill>
                <a:effectLst/>
              </a:rPr>
              <a:t>So, total money spent unboxing at least 1 knife/glove with 95% certainty = N*(</a:t>
            </a:r>
            <a:r>
              <a:rPr lang="en-US" sz="1800" b="0" i="0" u="none" strike="noStrike" dirty="0" err="1">
                <a:solidFill>
                  <a:srgbClr val="0E101A"/>
                </a:solidFill>
                <a:effectLst/>
              </a:rPr>
              <a:t>c+k</a:t>
            </a:r>
            <a:r>
              <a:rPr lang="en-US" sz="1800" b="0" i="0" u="none" strike="noStrike" dirty="0">
                <a:solidFill>
                  <a:srgbClr val="0E101A"/>
                </a:solidFill>
                <a:effectLst/>
              </a:rPr>
              <a:t>)</a:t>
            </a:r>
          </a:p>
          <a:p>
            <a:pPr marL="0" indent="0">
              <a:buNone/>
            </a:pPr>
            <a:r>
              <a:rPr lang="en-US" sz="1800" b="0" i="0" u="none" strike="noStrike" dirty="0">
                <a:solidFill>
                  <a:srgbClr val="0E101A"/>
                </a:solidFill>
                <a:effectLst/>
              </a:rPr>
              <a:t>In India, k = ₹196 ($2.5) , c = ₹60 (as of 4:15 am, 3/05/23)</a:t>
            </a:r>
            <a:endParaRPr lang="en-US" sz="1800" dirty="0">
              <a:solidFill>
                <a:srgbClr val="0E101A"/>
              </a:solidFill>
            </a:endParaRPr>
          </a:p>
          <a:p>
            <a:pPr marL="0" indent="0" algn="just" rtl="0">
              <a:spcBef>
                <a:spcPts val="1200"/>
              </a:spcBef>
              <a:spcAft>
                <a:spcPts val="1200"/>
              </a:spcAft>
              <a:buNone/>
            </a:pPr>
            <a:r>
              <a:rPr lang="en-US" sz="1800" b="0" i="0" u="none" strike="noStrike" dirty="0">
                <a:solidFill>
                  <a:srgbClr val="0E101A"/>
                </a:solidFill>
                <a:effectLst/>
              </a:rPr>
              <a:t>So, total money spent = 1151*1(196+60) = ₹294,656</a:t>
            </a:r>
            <a:endParaRPr lang="en-US" sz="1800" b="0" dirty="0">
              <a:effectLst/>
            </a:endParaRPr>
          </a:p>
          <a:p>
            <a:pPr marL="0" indent="0" algn="just" rtl="0">
              <a:spcBef>
                <a:spcPts val="1200"/>
              </a:spcBef>
              <a:spcAft>
                <a:spcPts val="1200"/>
              </a:spcAft>
              <a:buNone/>
            </a:pPr>
            <a:r>
              <a:rPr lang="en-US" sz="1800" b="0" i="0" u="none" strike="noStrike" dirty="0">
                <a:solidFill>
                  <a:srgbClr val="0E101A"/>
                </a:solidFill>
                <a:effectLst/>
              </a:rPr>
              <a:t>Average knife price (from fracture case) = ₹49,200</a:t>
            </a:r>
            <a:endParaRPr lang="en-US" sz="1800" b="0" dirty="0">
              <a:effectLst/>
            </a:endParaRPr>
          </a:p>
          <a:p>
            <a:pPr algn="just" rtl="0">
              <a:spcBef>
                <a:spcPts val="1200"/>
              </a:spcBef>
              <a:spcAft>
                <a:spcPts val="1200"/>
              </a:spcAft>
            </a:pPr>
            <a:r>
              <a:rPr lang="en-US" sz="1800" b="0" i="0" u="none" strike="noStrike" dirty="0">
                <a:solidFill>
                  <a:srgbClr val="0E101A"/>
                </a:solidFill>
                <a:effectLst/>
              </a:rPr>
              <a:t>Clearly, being the average doesn’t cut it. The best way is to instead see what the risk percentage (instead of our 95%) is the market willing to take.</a:t>
            </a:r>
            <a:endParaRPr lang="en-US" sz="1800" b="0" dirty="0">
              <a:effectLst/>
            </a:endParaRPr>
          </a:p>
          <a:p>
            <a:pPr marL="0" indent="0">
              <a:buNone/>
            </a:pPr>
            <a:br>
              <a:rPr lang="en-US" sz="1800" dirty="0"/>
            </a:br>
            <a:br>
              <a:rPr lang="en-US" sz="1800" dirty="0"/>
            </a:br>
            <a:br>
              <a:rPr lang="en-US" sz="1800" dirty="0"/>
            </a:br>
            <a:endParaRPr lang="en-IN" sz="1800" dirty="0"/>
          </a:p>
        </p:txBody>
      </p:sp>
    </p:spTree>
    <p:extLst>
      <p:ext uri="{BB962C8B-B14F-4D97-AF65-F5344CB8AC3E}">
        <p14:creationId xmlns:p14="http://schemas.microsoft.com/office/powerpoint/2010/main" val="548273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839617-BDCD-5A47-520E-42D1D2F4BAC5}"/>
              </a:ext>
            </a:extLst>
          </p:cNvPr>
          <p:cNvSpPr>
            <a:spLocks noGrp="1"/>
          </p:cNvSpPr>
          <p:nvPr>
            <p:ph idx="1"/>
          </p:nvPr>
        </p:nvSpPr>
        <p:spPr>
          <a:xfrm>
            <a:off x="705863" y="843023"/>
            <a:ext cx="10613166" cy="4749909"/>
          </a:xfrm>
        </p:spPr>
        <p:txBody>
          <a:bodyPr>
            <a:normAutofit/>
          </a:bodyPr>
          <a:lstStyle/>
          <a:p>
            <a:pPr algn="just" rtl="0">
              <a:spcBef>
                <a:spcPts val="1200"/>
              </a:spcBef>
              <a:spcAft>
                <a:spcPts val="1200"/>
              </a:spcAft>
            </a:pPr>
            <a:r>
              <a:rPr lang="en-US" sz="1800" b="0" i="0" u="none" strike="noStrike" dirty="0">
                <a:solidFill>
                  <a:srgbClr val="0E101A"/>
                </a:solidFill>
                <a:effectLst/>
              </a:rPr>
              <a:t>So, N = Total Money Spent/(</a:t>
            </a:r>
            <a:r>
              <a:rPr lang="en-US" sz="1800" b="0" i="0" u="none" strike="noStrike" dirty="0" err="1">
                <a:solidFill>
                  <a:srgbClr val="0E101A"/>
                </a:solidFill>
                <a:effectLst/>
              </a:rPr>
              <a:t>c+k</a:t>
            </a:r>
            <a:r>
              <a:rPr lang="en-US" sz="1800" b="0" i="0" u="none" strike="noStrike" dirty="0">
                <a:solidFill>
                  <a:srgbClr val="0E101A"/>
                </a:solidFill>
                <a:effectLst/>
              </a:rPr>
              <a:t>) = Average knife price/(</a:t>
            </a:r>
            <a:r>
              <a:rPr lang="en-US" sz="1800" b="0" i="0" u="none" strike="noStrike" dirty="0" err="1">
                <a:solidFill>
                  <a:srgbClr val="0E101A"/>
                </a:solidFill>
                <a:effectLst/>
              </a:rPr>
              <a:t>c+k</a:t>
            </a:r>
            <a:r>
              <a:rPr lang="en-US" sz="1800" b="0" i="0" u="none" strike="noStrike" dirty="0">
                <a:solidFill>
                  <a:srgbClr val="0E101A"/>
                </a:solidFill>
                <a:effectLst/>
              </a:rPr>
              <a:t>) = 49,200/254 = 193.70</a:t>
            </a:r>
            <a:endParaRPr lang="en-US" sz="1800" b="0" dirty="0">
              <a:effectLst/>
            </a:endParaRPr>
          </a:p>
          <a:p>
            <a:pPr marL="0" indent="0" algn="just" rtl="0">
              <a:spcBef>
                <a:spcPts val="1200"/>
              </a:spcBef>
              <a:spcAft>
                <a:spcPts val="1200"/>
              </a:spcAft>
              <a:buNone/>
            </a:pPr>
            <a:r>
              <a:rPr lang="en-US" sz="1800" dirty="0">
                <a:solidFill>
                  <a:srgbClr val="0E101A"/>
                </a:solidFill>
              </a:rPr>
              <a:t>=&gt;</a:t>
            </a:r>
            <a:r>
              <a:rPr lang="en-US" sz="1800" b="0" i="0" u="none" strike="noStrike" dirty="0">
                <a:solidFill>
                  <a:srgbClr val="0E101A"/>
                </a:solidFill>
                <a:effectLst/>
              </a:rPr>
              <a:t> N = 194</a:t>
            </a:r>
            <a:endParaRPr lang="en-US" sz="1800" b="0" dirty="0">
              <a:effectLst/>
            </a:endParaRPr>
          </a:p>
          <a:p>
            <a:pPr algn="just" rtl="0">
              <a:spcBef>
                <a:spcPts val="1200"/>
              </a:spcBef>
              <a:spcAft>
                <a:spcPts val="1200"/>
              </a:spcAft>
            </a:pPr>
            <a:r>
              <a:rPr lang="en-US" sz="1800" b="0" i="0" u="none" strike="noStrike" dirty="0">
                <a:solidFill>
                  <a:srgbClr val="0E101A"/>
                </a:solidFill>
                <a:effectLst/>
              </a:rPr>
              <a:t>Now, 1 – (1-p)</a:t>
            </a:r>
            <a:r>
              <a:rPr lang="en-US" sz="1800" b="0" i="0" u="none" strike="noStrike" baseline="30000" dirty="0">
                <a:solidFill>
                  <a:srgbClr val="0E101A"/>
                </a:solidFill>
                <a:effectLst/>
              </a:rPr>
              <a:t> N</a:t>
            </a:r>
            <a:r>
              <a:rPr lang="en-US" sz="1800" b="0" i="0" u="none" strike="noStrike" dirty="0">
                <a:solidFill>
                  <a:srgbClr val="0E101A"/>
                </a:solidFill>
                <a:effectLst/>
              </a:rPr>
              <a:t> ≥ θ</a:t>
            </a:r>
            <a:endParaRPr lang="en-US" sz="1800" b="0" dirty="0">
              <a:effectLst/>
            </a:endParaRPr>
          </a:p>
          <a:p>
            <a:pPr marL="0" indent="0" algn="just" rtl="0">
              <a:spcBef>
                <a:spcPts val="1200"/>
              </a:spcBef>
              <a:spcAft>
                <a:spcPts val="1200"/>
              </a:spcAft>
              <a:buNone/>
            </a:pPr>
            <a:r>
              <a:rPr lang="en-US" sz="1800" b="0" i="0" u="none" strike="noStrike" dirty="0">
                <a:solidFill>
                  <a:srgbClr val="0E101A"/>
                </a:solidFill>
                <a:effectLst/>
              </a:rPr>
              <a:t>=&gt;  1- (1-0.0026)</a:t>
            </a:r>
            <a:r>
              <a:rPr lang="en-US" sz="1800" b="0" i="0" u="none" strike="noStrike" baseline="30000" dirty="0">
                <a:solidFill>
                  <a:srgbClr val="0E101A"/>
                </a:solidFill>
                <a:effectLst/>
              </a:rPr>
              <a:t>194</a:t>
            </a:r>
            <a:r>
              <a:rPr lang="en-US" sz="1800" b="0" i="0" u="none" strike="noStrike" baseline="-25000" dirty="0">
                <a:solidFill>
                  <a:srgbClr val="0E101A"/>
                </a:solidFill>
                <a:effectLst/>
              </a:rPr>
              <a:t> </a:t>
            </a:r>
            <a:r>
              <a:rPr lang="en-US" sz="1800" b="0" i="0" u="none" strike="noStrike" dirty="0">
                <a:solidFill>
                  <a:srgbClr val="0E101A"/>
                </a:solidFill>
                <a:effectLst/>
              </a:rPr>
              <a:t>≥ θ</a:t>
            </a:r>
            <a:endParaRPr lang="en-US" sz="1800" b="0" dirty="0">
              <a:effectLst/>
            </a:endParaRPr>
          </a:p>
          <a:p>
            <a:pPr marL="0" indent="0" algn="just" rtl="0">
              <a:spcBef>
                <a:spcPts val="1200"/>
              </a:spcBef>
              <a:spcAft>
                <a:spcPts val="1200"/>
              </a:spcAft>
              <a:buNone/>
            </a:pPr>
            <a:r>
              <a:rPr lang="en-US" sz="1800" b="0" i="0" u="none" strike="noStrike" dirty="0">
                <a:solidFill>
                  <a:srgbClr val="0E101A"/>
                </a:solidFill>
                <a:effectLst/>
              </a:rPr>
              <a:t>=&gt;  θ≤ 1-(0.9974)</a:t>
            </a:r>
            <a:r>
              <a:rPr lang="en-US" sz="1800" b="0" i="0" u="none" strike="noStrike" baseline="30000" dirty="0">
                <a:solidFill>
                  <a:srgbClr val="0E101A"/>
                </a:solidFill>
                <a:effectLst/>
              </a:rPr>
              <a:t>194</a:t>
            </a:r>
            <a:r>
              <a:rPr lang="en-US" sz="1800" b="0" i="0" u="none" strike="noStrike" dirty="0">
                <a:solidFill>
                  <a:srgbClr val="0E101A"/>
                </a:solidFill>
                <a:effectLst/>
              </a:rPr>
              <a:t> = 0.397</a:t>
            </a:r>
            <a:endParaRPr lang="en-US" sz="1800" b="0" dirty="0">
              <a:effectLst/>
            </a:endParaRPr>
          </a:p>
          <a:p>
            <a:pPr marL="0" indent="0" algn="just" rtl="0">
              <a:spcBef>
                <a:spcPts val="1200"/>
              </a:spcBef>
              <a:spcAft>
                <a:spcPts val="1200"/>
              </a:spcAft>
              <a:buNone/>
            </a:pPr>
            <a:r>
              <a:rPr lang="en-US" sz="1800" b="0" i="0" u="none" strike="noStrike" dirty="0">
                <a:solidFill>
                  <a:srgbClr val="0E101A"/>
                </a:solidFill>
                <a:effectLst/>
              </a:rPr>
              <a:t>This suggests that the market is confident of getting a knife in fracture case at just 40% odds which in my opinion are not good.</a:t>
            </a:r>
            <a:endParaRPr lang="en-US" sz="1800" b="0" dirty="0">
              <a:effectLst/>
            </a:endParaRPr>
          </a:p>
          <a:p>
            <a:endParaRPr lang="en-IN" sz="1800" dirty="0"/>
          </a:p>
        </p:txBody>
      </p:sp>
    </p:spTree>
    <p:extLst>
      <p:ext uri="{BB962C8B-B14F-4D97-AF65-F5344CB8AC3E}">
        <p14:creationId xmlns:p14="http://schemas.microsoft.com/office/powerpoint/2010/main" val="10005857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FD161-9A8D-674D-D3FB-F093047D1C49}"/>
              </a:ext>
            </a:extLst>
          </p:cNvPr>
          <p:cNvSpPr>
            <a:spLocks noGrp="1"/>
          </p:cNvSpPr>
          <p:nvPr>
            <p:ph type="title"/>
          </p:nvPr>
        </p:nvSpPr>
        <p:spPr/>
        <p:txBody>
          <a:bodyPr/>
          <a:lstStyle/>
          <a:p>
            <a:r>
              <a:rPr lang="en-US" dirty="0"/>
              <a:t>Trading Strategies</a:t>
            </a:r>
            <a:endParaRPr lang="en-IN" dirty="0"/>
          </a:p>
        </p:txBody>
      </p:sp>
      <p:sp>
        <p:nvSpPr>
          <p:cNvPr id="3" name="Text Placeholder 2">
            <a:extLst>
              <a:ext uri="{FF2B5EF4-FFF2-40B4-BE49-F238E27FC236}">
                <a16:creationId xmlns:a16="http://schemas.microsoft.com/office/drawing/2014/main" id="{75273D2F-1030-4031-DDC8-FF0BE10902C9}"/>
              </a:ext>
            </a:extLst>
          </p:cNvPr>
          <p:cNvSpPr>
            <a:spLocks noGrp="1"/>
          </p:cNvSpPr>
          <p:nvPr>
            <p:ph type="body" idx="1"/>
          </p:nvPr>
        </p:nvSpPr>
        <p:spPr/>
        <p:txBody>
          <a:bodyPr/>
          <a:lstStyle/>
          <a:p>
            <a:r>
              <a:rPr lang="en-US" dirty="0"/>
              <a:t>#Damn that was </a:t>
            </a:r>
            <a:r>
              <a:rPr lang="en-US" dirty="0" err="1"/>
              <a:t>loong</a:t>
            </a:r>
            <a:r>
              <a:rPr lang="en-US" dirty="0"/>
              <a:t>!</a:t>
            </a:r>
          </a:p>
          <a:p>
            <a:r>
              <a:rPr lang="en-US" dirty="0"/>
              <a:t>#Trade secrets</a:t>
            </a:r>
            <a:endParaRPr lang="en-IN" dirty="0"/>
          </a:p>
        </p:txBody>
      </p:sp>
    </p:spTree>
    <p:extLst>
      <p:ext uri="{BB962C8B-B14F-4D97-AF65-F5344CB8AC3E}">
        <p14:creationId xmlns:p14="http://schemas.microsoft.com/office/powerpoint/2010/main" val="31076750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839617-BDCD-5A47-520E-42D1D2F4BAC5}"/>
              </a:ext>
            </a:extLst>
          </p:cNvPr>
          <p:cNvSpPr>
            <a:spLocks noGrp="1"/>
          </p:cNvSpPr>
          <p:nvPr>
            <p:ph idx="1"/>
          </p:nvPr>
        </p:nvSpPr>
        <p:spPr>
          <a:xfrm>
            <a:off x="856784" y="958434"/>
            <a:ext cx="10058400" cy="5105015"/>
          </a:xfrm>
        </p:spPr>
        <p:txBody>
          <a:bodyPr>
            <a:normAutofit/>
          </a:bodyPr>
          <a:lstStyle/>
          <a:p>
            <a:pPr marL="457200" indent="-457200">
              <a:buFont typeface="+mj-lt"/>
              <a:buAutoNum type="arabicPeriod"/>
            </a:pPr>
            <a:r>
              <a:rPr lang="en-US" sz="1800" b="0" i="0" u="none" strike="noStrike" dirty="0">
                <a:solidFill>
                  <a:srgbClr val="0E101A"/>
                </a:solidFill>
                <a:effectLst/>
              </a:rPr>
              <a:t>Overflooding the operation case supply at the very beginning of the operation so that we supply until the price drops below cost. After it goes to the minimum, use all the capital renewed by selling the initial cases and profit to buy them at a very cheap price. Hold these cases for a long time after. (#game theory)</a:t>
            </a:r>
          </a:p>
          <a:p>
            <a:pPr marL="457200" indent="-457200">
              <a:buFont typeface="+mj-lt"/>
              <a:buAutoNum type="arabicPeriod"/>
            </a:pPr>
            <a:r>
              <a:rPr lang="en-IN" sz="1800" dirty="0"/>
              <a:t>Buying </a:t>
            </a:r>
            <a:r>
              <a:rPr lang="en-US" sz="1800" b="0" i="0" u="none" strike="noStrike" dirty="0">
                <a:solidFill>
                  <a:srgbClr val="0E101A"/>
                </a:solidFill>
                <a:effectLst/>
              </a:rPr>
              <a:t>CSGO cases near a major. Since people like to free up the available capital to buy major passes+ souvenir cases, they do so by selling these cases. A large number of cases are sold in the market for the first time, making it an opportune moment to buy such cases.</a:t>
            </a:r>
          </a:p>
          <a:p>
            <a:pPr marL="457200" indent="-457200">
              <a:buFont typeface="+mj-lt"/>
              <a:buAutoNum type="arabicPeriod"/>
            </a:pPr>
            <a:r>
              <a:rPr lang="en-US" sz="1800" b="0" i="0" u="none" strike="noStrike" dirty="0">
                <a:solidFill>
                  <a:srgbClr val="0E101A"/>
                </a:solidFill>
                <a:effectLst/>
              </a:rPr>
              <a:t>Due to case rotation in the active drop pool, buy the case expected to go into the rare drop pool far earlier than it officially goes. After it enters the rare drop pool, the supply practically remains the same whilst the demand still rises. (or even if it remains the same, over time the supply WILL start to get low)</a:t>
            </a:r>
          </a:p>
          <a:p>
            <a:pPr marL="457200" indent="-457200">
              <a:buFont typeface="+mj-lt"/>
              <a:buAutoNum type="arabicPeriod"/>
            </a:pPr>
            <a:endParaRPr lang="en-US" sz="1800" dirty="0">
              <a:solidFill>
                <a:srgbClr val="0E101A"/>
              </a:solidFill>
            </a:endParaRPr>
          </a:p>
        </p:txBody>
      </p:sp>
    </p:spTree>
    <p:extLst>
      <p:ext uri="{BB962C8B-B14F-4D97-AF65-F5344CB8AC3E}">
        <p14:creationId xmlns:p14="http://schemas.microsoft.com/office/powerpoint/2010/main" val="40606155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839617-BDCD-5A47-520E-42D1D2F4BAC5}"/>
              </a:ext>
            </a:extLst>
          </p:cNvPr>
          <p:cNvSpPr>
            <a:spLocks noGrp="1"/>
          </p:cNvSpPr>
          <p:nvPr>
            <p:ph idx="1"/>
          </p:nvPr>
        </p:nvSpPr>
        <p:spPr>
          <a:xfrm>
            <a:off x="918928" y="816389"/>
            <a:ext cx="10058400" cy="5335835"/>
          </a:xfrm>
        </p:spPr>
        <p:txBody>
          <a:bodyPr>
            <a:normAutofit/>
          </a:bodyPr>
          <a:lstStyle/>
          <a:p>
            <a:pPr marL="457200" indent="-457200">
              <a:buFont typeface="+mj-lt"/>
              <a:buAutoNum type="arabicPeriod"/>
            </a:pPr>
            <a:r>
              <a:rPr lang="en-US" sz="1800" b="0" i="0" u="none" strike="noStrike" dirty="0">
                <a:solidFill>
                  <a:srgbClr val="0E101A"/>
                </a:solidFill>
                <a:effectLst/>
              </a:rPr>
              <a:t>Use the principle of Relative Valuation to find undervalued cases! Since the market tends to get dictated by quite the FOMO, items that are in trend tend to remain so only in the short term whilst in the meantime, other items are cheaper to pick up. For example, picked up Dreams &amp; Nightmare case for ₹50/- each (in January-February 2023) back when I discovered that they could be unboxed to get the butterfly knives (the most desirable in CSGO history) and other cases (Spectrum 1 and Spectrum 2 Case) having similar butterfly knives were already around ₹80-100 each. Though the catch was that D&amp;M Case was in the active duty drop pool while Spectrum cases were already in the rare drop pool. But in the long term, I expected people to remain high/long on the Butterfly knives so I bought 850 D&amp;M Cases. The current price of D&amp;M Cases are around ₹150/- each. It also helps that the D&amp;M case has the exact same knives as the Operation Riptide Case (the operation ended on 20</a:t>
            </a:r>
            <a:r>
              <a:rPr lang="en-US" sz="1800" b="0" i="0" u="none" strike="noStrike" baseline="30000" dirty="0">
                <a:solidFill>
                  <a:srgbClr val="0E101A"/>
                </a:solidFill>
                <a:effectLst/>
              </a:rPr>
              <a:t>th</a:t>
            </a:r>
            <a:r>
              <a:rPr lang="en-US" sz="1800" b="0" i="0" u="none" strike="noStrike" dirty="0">
                <a:solidFill>
                  <a:srgbClr val="0E101A"/>
                </a:solidFill>
                <a:effectLst/>
              </a:rPr>
              <a:t> February 2022 and hence no more new supply of those case knives are possible except ONLY from the D&amp;M Case)</a:t>
            </a:r>
          </a:p>
          <a:p>
            <a:pPr marL="457200" indent="-457200">
              <a:buFont typeface="+mj-lt"/>
              <a:buAutoNum type="arabicPeriod"/>
            </a:pPr>
            <a:endParaRPr lang="en-IN" sz="1800" dirty="0"/>
          </a:p>
          <a:p>
            <a:pPr marL="457200" indent="-457200">
              <a:buFont typeface="+mj-lt"/>
              <a:buAutoNum type="arabicPeriod"/>
            </a:pPr>
            <a:r>
              <a:rPr lang="en-US" sz="1800" b="0" i="0" u="none" strike="noStrike" dirty="0">
                <a:solidFill>
                  <a:srgbClr val="0E101A"/>
                </a:solidFill>
                <a:effectLst/>
              </a:rPr>
              <a:t>The above strategy also works wonders well for the Fracture Case! Have the same knives as the Shattered Web Case from the Operation Shattered Web (ended on 30</a:t>
            </a:r>
            <a:r>
              <a:rPr lang="en-US" sz="1800" b="0" i="0" u="none" strike="noStrike" baseline="30000" dirty="0">
                <a:solidFill>
                  <a:srgbClr val="0E101A"/>
                </a:solidFill>
                <a:effectLst/>
              </a:rPr>
              <a:t>th</a:t>
            </a:r>
            <a:r>
              <a:rPr lang="en-US" sz="1800" b="0" i="0" u="none" strike="noStrike" dirty="0">
                <a:solidFill>
                  <a:srgbClr val="0E101A"/>
                </a:solidFill>
                <a:effectLst/>
              </a:rPr>
              <a:t> March 2020). Bought them for ₹15-20 each and 1182 in quantity. Current price is ₹80 and is also being expected to be the next case in the rare drop pool where after it enters, I expect it to go even higher.</a:t>
            </a:r>
          </a:p>
          <a:p>
            <a:pPr marL="457200" indent="-457200">
              <a:buFont typeface="+mj-lt"/>
              <a:buAutoNum type="arabicParenR"/>
            </a:pPr>
            <a:endParaRPr lang="en-IN" sz="1800" dirty="0"/>
          </a:p>
        </p:txBody>
      </p:sp>
    </p:spTree>
    <p:extLst>
      <p:ext uri="{BB962C8B-B14F-4D97-AF65-F5344CB8AC3E}">
        <p14:creationId xmlns:p14="http://schemas.microsoft.com/office/powerpoint/2010/main" val="596656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839617-BDCD-5A47-520E-42D1D2F4BAC5}"/>
              </a:ext>
            </a:extLst>
          </p:cNvPr>
          <p:cNvSpPr>
            <a:spLocks noGrp="1"/>
          </p:cNvSpPr>
          <p:nvPr>
            <p:ph idx="1"/>
          </p:nvPr>
        </p:nvSpPr>
        <p:spPr>
          <a:xfrm>
            <a:off x="927805" y="621436"/>
            <a:ext cx="10058400" cy="5885895"/>
          </a:xfrm>
        </p:spPr>
        <p:txBody>
          <a:bodyPr>
            <a:normAutofit/>
          </a:bodyPr>
          <a:lstStyle/>
          <a:p>
            <a:pPr marL="457200" indent="-457200">
              <a:buFont typeface="+mj-lt"/>
              <a:buAutoNum type="arabicPeriod"/>
            </a:pPr>
            <a:r>
              <a:rPr lang="en-US" sz="1800" b="0" i="0" u="none" strike="noStrike" dirty="0">
                <a:solidFill>
                  <a:srgbClr val="0E101A"/>
                </a:solidFill>
                <a:effectLst/>
              </a:rPr>
              <a:t>Have an eye for elegant design! Not everyone can figure out the nice skins that easily and having a better both long term and short-term judgement would work wonders for you! For example, AWP </a:t>
            </a:r>
            <a:r>
              <a:rPr lang="en-US" sz="1800" b="0" i="0" u="none" strike="noStrike" dirty="0" err="1">
                <a:solidFill>
                  <a:srgbClr val="0E101A"/>
                </a:solidFill>
                <a:effectLst/>
              </a:rPr>
              <a:t>Gungnir</a:t>
            </a:r>
            <a:r>
              <a:rPr lang="en-US" sz="1800" b="0" i="0" u="none" strike="noStrike" dirty="0">
                <a:solidFill>
                  <a:srgbClr val="0E101A"/>
                </a:solidFill>
                <a:effectLst/>
              </a:rPr>
              <a:t> (Yes, the Odin’s Spear blue and silver skin I showed in the beginning) was launched only in 2019 and finished dropping when the Operation Shattered Web ended as part of the Norse Collection. In my opinion, that’s the best AWP skin ever made in CSGO yet (and much better than the Dragon Lore in my opinion) and combined that with the fact that it was only an operation exclusive skin, it’s no surprise to me that it’s the most expensive AWP skin in the world (not counting in souvenir AWPs with famous signatures or exquisite sticker craft on such AWPs). Wish I had the capital to buy it back then but I did not know about the CSGO skin…  </a:t>
            </a:r>
          </a:p>
          <a:p>
            <a:pPr marL="457200" indent="-457200">
              <a:buFont typeface="+mj-lt"/>
              <a:buAutoNum type="arabicPeriod"/>
            </a:pPr>
            <a:endParaRPr lang="en-US" sz="1800" b="0" i="0" u="none" strike="noStrike" dirty="0">
              <a:solidFill>
                <a:srgbClr val="0E101A"/>
              </a:solidFill>
              <a:effectLst/>
            </a:endParaRPr>
          </a:p>
          <a:p>
            <a:pPr marL="457200" indent="-457200">
              <a:buFont typeface="+mj-lt"/>
              <a:buAutoNum type="arabicPeriod"/>
            </a:pPr>
            <a:r>
              <a:rPr lang="en-US" sz="1800" b="0" i="0" u="none" strike="noStrike" dirty="0">
                <a:solidFill>
                  <a:srgbClr val="0E101A"/>
                </a:solidFill>
                <a:effectLst/>
              </a:rPr>
              <a:t>Have some good luck. After all the boon of all good investments from being good to great/extraordinary does involve a fair share of luck (in my case the announcement of CS2 on 22</a:t>
            </a:r>
            <a:r>
              <a:rPr lang="en-US" sz="1800" b="0" i="0" u="none" strike="noStrike" baseline="30000" dirty="0">
                <a:solidFill>
                  <a:srgbClr val="0E101A"/>
                </a:solidFill>
                <a:effectLst/>
              </a:rPr>
              <a:t>nd</a:t>
            </a:r>
            <a:r>
              <a:rPr lang="en-US" sz="1800" b="0" i="0" u="none" strike="noStrike" dirty="0">
                <a:solidFill>
                  <a:srgbClr val="0E101A"/>
                </a:solidFill>
                <a:effectLst/>
              </a:rPr>
              <a:t> March 2023 along with the fact that all the skins would also be ported signaling that Counter Strike as a franchise is here for the long term has quite a positive effect on the prices of every desirable item on the CSGO market)</a:t>
            </a:r>
            <a:endParaRPr lang="en-IN" sz="1800" dirty="0"/>
          </a:p>
        </p:txBody>
      </p:sp>
    </p:spTree>
    <p:extLst>
      <p:ext uri="{BB962C8B-B14F-4D97-AF65-F5344CB8AC3E}">
        <p14:creationId xmlns:p14="http://schemas.microsoft.com/office/powerpoint/2010/main" val="4210133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8F7CB8-F5A6-F737-38B3-8F63D5C22C5E}"/>
              </a:ext>
            </a:extLst>
          </p:cNvPr>
          <p:cNvSpPr>
            <a:spLocks noGrp="1"/>
          </p:cNvSpPr>
          <p:nvPr>
            <p:ph idx="1"/>
          </p:nvPr>
        </p:nvSpPr>
        <p:spPr>
          <a:xfrm>
            <a:off x="929889" y="1262992"/>
            <a:ext cx="10058400" cy="4050792"/>
          </a:xfrm>
        </p:spPr>
        <p:txBody>
          <a:bodyPr>
            <a:normAutofit/>
          </a:bodyPr>
          <a:lstStyle/>
          <a:p>
            <a:pPr marL="0" indent="0">
              <a:buNone/>
            </a:pPr>
            <a:r>
              <a:rPr lang="en-US" sz="1800" dirty="0"/>
              <a:t>&gt;$1.2 Million!</a:t>
            </a:r>
            <a:endParaRPr lang="en-IN" sz="1800" dirty="0"/>
          </a:p>
        </p:txBody>
      </p:sp>
    </p:spTree>
    <p:extLst>
      <p:ext uri="{BB962C8B-B14F-4D97-AF65-F5344CB8AC3E}">
        <p14:creationId xmlns:p14="http://schemas.microsoft.com/office/powerpoint/2010/main" val="29503722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3B2D6-CA46-F089-03CD-FC477FD282EE}"/>
              </a:ext>
            </a:extLst>
          </p:cNvPr>
          <p:cNvSpPr>
            <a:spLocks noGrp="1"/>
          </p:cNvSpPr>
          <p:nvPr>
            <p:ph type="title"/>
          </p:nvPr>
        </p:nvSpPr>
        <p:spPr>
          <a:xfrm>
            <a:off x="1069848" y="484631"/>
            <a:ext cx="10058400" cy="4247167"/>
          </a:xfrm>
        </p:spPr>
        <p:txBody>
          <a:bodyPr>
            <a:normAutofit/>
          </a:bodyPr>
          <a:lstStyle/>
          <a:p>
            <a:r>
              <a:rPr lang="en-US" dirty="0"/>
              <a:t>Ok, all well and good!</a:t>
            </a:r>
            <a:br>
              <a:rPr lang="en-US" dirty="0"/>
            </a:br>
            <a:r>
              <a:rPr lang="en-US" dirty="0"/>
              <a:t>But how much did you make?</a:t>
            </a:r>
            <a:br>
              <a:rPr lang="en-US" dirty="0"/>
            </a:br>
            <a:r>
              <a:rPr lang="en-US" dirty="0"/>
              <a:t>Why should I listen to you? </a:t>
            </a:r>
            <a:br>
              <a:rPr lang="en-US" dirty="0"/>
            </a:br>
            <a:endParaRPr lang="en-IN" dirty="0"/>
          </a:p>
        </p:txBody>
      </p:sp>
      <p:sp>
        <p:nvSpPr>
          <p:cNvPr id="4" name="TextBox 3">
            <a:extLst>
              <a:ext uri="{FF2B5EF4-FFF2-40B4-BE49-F238E27FC236}">
                <a16:creationId xmlns:a16="http://schemas.microsoft.com/office/drawing/2014/main" id="{E0FD1F79-84CB-5A91-A32E-371C4F97F2B4}"/>
              </a:ext>
            </a:extLst>
          </p:cNvPr>
          <p:cNvSpPr txBox="1"/>
          <p:nvPr/>
        </p:nvSpPr>
        <p:spPr>
          <a:xfrm>
            <a:off x="1162975" y="4731798"/>
            <a:ext cx="7350710" cy="400110"/>
          </a:xfrm>
          <a:prstGeom prst="rect">
            <a:avLst/>
          </a:prstGeom>
          <a:noFill/>
        </p:spPr>
        <p:txBody>
          <a:bodyPr wrap="square" rtlCol="0">
            <a:spAutoFit/>
          </a:bodyPr>
          <a:lstStyle/>
          <a:p>
            <a:r>
              <a:rPr lang="en-US" sz="2000" dirty="0"/>
              <a:t>#haters </a:t>
            </a:r>
            <a:r>
              <a:rPr lang="en-US" sz="2000" dirty="0" err="1"/>
              <a:t>gonna</a:t>
            </a:r>
            <a:r>
              <a:rPr lang="en-US" sz="2000" dirty="0"/>
              <a:t> hate </a:t>
            </a:r>
            <a:r>
              <a:rPr lang="en-US" sz="2000" dirty="0" err="1"/>
              <a:t>hate</a:t>
            </a:r>
            <a:r>
              <a:rPr lang="en-US" sz="2000" dirty="0"/>
              <a:t> </a:t>
            </a:r>
            <a:r>
              <a:rPr lang="en-US" sz="2000" dirty="0" err="1"/>
              <a:t>hate</a:t>
            </a:r>
            <a:endParaRPr lang="en-IN" sz="2000" dirty="0"/>
          </a:p>
        </p:txBody>
      </p:sp>
    </p:spTree>
    <p:extLst>
      <p:ext uri="{BB962C8B-B14F-4D97-AF65-F5344CB8AC3E}">
        <p14:creationId xmlns:p14="http://schemas.microsoft.com/office/powerpoint/2010/main" val="2609851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02D82-5304-02EF-E5C9-124B0D37022D}"/>
              </a:ext>
            </a:extLst>
          </p:cNvPr>
          <p:cNvSpPr>
            <a:spLocks noGrp="1"/>
          </p:cNvSpPr>
          <p:nvPr>
            <p:ph type="title"/>
          </p:nvPr>
        </p:nvSpPr>
        <p:spPr/>
        <p:txBody>
          <a:bodyPr/>
          <a:lstStyle/>
          <a:p>
            <a:r>
              <a:rPr lang="en-US" dirty="0"/>
              <a:t>#money</a:t>
            </a:r>
            <a:endParaRPr lang="en-IN" dirty="0"/>
          </a:p>
        </p:txBody>
      </p:sp>
      <p:sp>
        <p:nvSpPr>
          <p:cNvPr id="3" name="Content Placeholder 2">
            <a:extLst>
              <a:ext uri="{FF2B5EF4-FFF2-40B4-BE49-F238E27FC236}">
                <a16:creationId xmlns:a16="http://schemas.microsoft.com/office/drawing/2014/main" id="{631867B1-E297-799A-3CB6-FDCD7A774F08}"/>
              </a:ext>
            </a:extLst>
          </p:cNvPr>
          <p:cNvSpPr>
            <a:spLocks noGrp="1"/>
          </p:cNvSpPr>
          <p:nvPr>
            <p:ph idx="1"/>
          </p:nvPr>
        </p:nvSpPr>
        <p:spPr/>
        <p:txBody>
          <a:bodyPr>
            <a:normAutofit/>
          </a:bodyPr>
          <a:lstStyle/>
          <a:p>
            <a:r>
              <a:rPr lang="en-US" sz="1800" dirty="0"/>
              <a:t>Portfolio Cost    = </a:t>
            </a:r>
            <a:r>
              <a:rPr lang="en-US" sz="1800" dirty="0">
                <a:cs typeface="Calibri" panose="020F0502020204030204" pitchFamily="34" charset="0"/>
              </a:rPr>
              <a:t>₹1.5L</a:t>
            </a:r>
          </a:p>
          <a:p>
            <a:r>
              <a:rPr lang="en-US" sz="1800" dirty="0">
                <a:cs typeface="Calibri" panose="020F0502020204030204" pitchFamily="34" charset="0"/>
              </a:rPr>
              <a:t>Portfolio Value   = ₹5L</a:t>
            </a:r>
            <a:endParaRPr lang="en-IN" sz="1800" dirty="0"/>
          </a:p>
        </p:txBody>
      </p:sp>
    </p:spTree>
    <p:extLst>
      <p:ext uri="{BB962C8B-B14F-4D97-AF65-F5344CB8AC3E}">
        <p14:creationId xmlns:p14="http://schemas.microsoft.com/office/powerpoint/2010/main" val="36873640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273C3-4E55-8433-AC43-4AF09C77AD88}"/>
              </a:ext>
            </a:extLst>
          </p:cNvPr>
          <p:cNvSpPr>
            <a:spLocks noGrp="1"/>
          </p:cNvSpPr>
          <p:nvPr>
            <p:ph type="title"/>
          </p:nvPr>
        </p:nvSpPr>
        <p:spPr/>
        <p:txBody>
          <a:bodyPr/>
          <a:lstStyle/>
          <a:p>
            <a:r>
              <a:rPr lang="en-US" dirty="0"/>
              <a:t>Conclusion</a:t>
            </a:r>
            <a:endParaRPr lang="en-IN" dirty="0"/>
          </a:p>
        </p:txBody>
      </p:sp>
      <p:sp>
        <p:nvSpPr>
          <p:cNvPr id="3" name="Text Placeholder 2">
            <a:extLst>
              <a:ext uri="{FF2B5EF4-FFF2-40B4-BE49-F238E27FC236}">
                <a16:creationId xmlns:a16="http://schemas.microsoft.com/office/drawing/2014/main" id="{F2E136F3-1104-3C1F-FD05-D1E38D7A4F51}"/>
              </a:ext>
            </a:extLst>
          </p:cNvPr>
          <p:cNvSpPr>
            <a:spLocks noGrp="1"/>
          </p:cNvSpPr>
          <p:nvPr>
            <p:ph type="body" idx="1"/>
          </p:nvPr>
        </p:nvSpPr>
        <p:spPr/>
        <p:txBody>
          <a:bodyPr/>
          <a:lstStyle/>
          <a:p>
            <a:r>
              <a:rPr lang="en-US" dirty="0"/>
              <a:t>#hope people are still interested</a:t>
            </a:r>
            <a:endParaRPr lang="en-IN" dirty="0"/>
          </a:p>
        </p:txBody>
      </p:sp>
    </p:spTree>
    <p:extLst>
      <p:ext uri="{BB962C8B-B14F-4D97-AF65-F5344CB8AC3E}">
        <p14:creationId xmlns:p14="http://schemas.microsoft.com/office/powerpoint/2010/main" val="1218715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74D781-EFD3-625B-0EED-DA0485C80EE6}"/>
              </a:ext>
            </a:extLst>
          </p:cNvPr>
          <p:cNvSpPr>
            <a:spLocks noGrp="1"/>
          </p:cNvSpPr>
          <p:nvPr>
            <p:ph idx="1"/>
          </p:nvPr>
        </p:nvSpPr>
        <p:spPr>
          <a:xfrm>
            <a:off x="747205" y="922922"/>
            <a:ext cx="10058400" cy="4678888"/>
          </a:xfrm>
        </p:spPr>
        <p:txBody>
          <a:bodyPr>
            <a:normAutofit/>
          </a:bodyPr>
          <a:lstStyle/>
          <a:p>
            <a:pPr algn="just" rtl="0">
              <a:spcBef>
                <a:spcPts val="1200"/>
              </a:spcBef>
              <a:spcAft>
                <a:spcPts val="1200"/>
              </a:spcAft>
            </a:pPr>
            <a:r>
              <a:rPr lang="en-US" sz="1800" b="0" i="0" u="none" strike="noStrike" dirty="0">
                <a:solidFill>
                  <a:srgbClr val="000000"/>
                </a:solidFill>
                <a:effectLst/>
              </a:rPr>
              <a:t>We saw that the market is confident of getting a knife in fracture case at just 40% odds which in my opinion are not good. Or in other words, a </a:t>
            </a:r>
            <a:r>
              <a:rPr lang="en-US" sz="1800" b="0" i="1" u="none" strike="noStrike" dirty="0">
                <a:solidFill>
                  <a:srgbClr val="000000"/>
                </a:solidFill>
                <a:effectLst/>
              </a:rPr>
              <a:t>rational </a:t>
            </a:r>
            <a:r>
              <a:rPr lang="en-US" sz="1800" b="0" i="0" u="none" strike="noStrike" dirty="0">
                <a:solidFill>
                  <a:srgbClr val="000000"/>
                </a:solidFill>
                <a:effectLst/>
              </a:rPr>
              <a:t>person would never like to play with such low odds. In other words, the typical person in the market opening fracture cases is more like a gambler and not an investor.</a:t>
            </a:r>
            <a:endParaRPr lang="en-US" sz="1800" b="0" dirty="0">
              <a:effectLst/>
            </a:endParaRPr>
          </a:p>
          <a:p>
            <a:pPr marL="0" indent="0" algn="just" rtl="0">
              <a:spcBef>
                <a:spcPts val="1200"/>
              </a:spcBef>
              <a:spcAft>
                <a:spcPts val="1200"/>
              </a:spcAft>
              <a:buNone/>
            </a:pPr>
            <a:r>
              <a:rPr lang="en-US" sz="1800" b="0" i="0" u="none" strike="noStrike" dirty="0">
                <a:solidFill>
                  <a:srgbClr val="000000"/>
                </a:solidFill>
                <a:effectLst/>
              </a:rPr>
              <a:t>(Why in the world didn’t I write this report before I decided to open 20 of these cases :-&lt;)</a:t>
            </a:r>
            <a:endParaRPr lang="en-US" sz="1800" b="0" dirty="0">
              <a:effectLst/>
            </a:endParaRPr>
          </a:p>
          <a:p>
            <a:pPr marL="0" indent="0" algn="just" rtl="0">
              <a:spcBef>
                <a:spcPts val="1200"/>
              </a:spcBef>
              <a:spcAft>
                <a:spcPts val="1200"/>
              </a:spcAft>
              <a:buNone/>
            </a:pPr>
            <a:endParaRPr lang="en-US" sz="1800" b="0" dirty="0">
              <a:effectLst/>
            </a:endParaRPr>
          </a:p>
          <a:p>
            <a:pPr algn="just" rtl="0">
              <a:spcBef>
                <a:spcPts val="1200"/>
              </a:spcBef>
              <a:spcAft>
                <a:spcPts val="1200"/>
              </a:spcAft>
            </a:pPr>
            <a:r>
              <a:rPr lang="en-US" sz="1800" b="0" i="0" u="none" strike="noStrike" dirty="0">
                <a:solidFill>
                  <a:srgbClr val="000000"/>
                </a:solidFill>
                <a:effectLst/>
              </a:rPr>
              <a:t>Secondly, we also saw that it is far more viable to make money via CSGO trading rather than opening cases like a gambler. Much better returns which can easily buy stuff (at least in a longer term) which the typical gambler would want to buy too except in the short run. </a:t>
            </a:r>
            <a:endParaRPr lang="en-US" sz="1800" b="0" dirty="0">
              <a:effectLst/>
            </a:endParaRPr>
          </a:p>
          <a:p>
            <a:pPr marL="0" indent="0">
              <a:buNone/>
            </a:pPr>
            <a:br>
              <a:rPr lang="en-US" sz="1800" dirty="0"/>
            </a:br>
            <a:endParaRPr lang="en-IN" sz="1800" dirty="0"/>
          </a:p>
        </p:txBody>
      </p:sp>
    </p:spTree>
    <p:extLst>
      <p:ext uri="{BB962C8B-B14F-4D97-AF65-F5344CB8AC3E}">
        <p14:creationId xmlns:p14="http://schemas.microsoft.com/office/powerpoint/2010/main" val="11312035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E1B58-F8EF-1FD4-F770-F8D54ABBCCC9}"/>
              </a:ext>
            </a:extLst>
          </p:cNvPr>
          <p:cNvSpPr>
            <a:spLocks noGrp="1"/>
          </p:cNvSpPr>
          <p:nvPr>
            <p:ph type="title"/>
          </p:nvPr>
        </p:nvSpPr>
        <p:spPr/>
        <p:txBody>
          <a:bodyPr/>
          <a:lstStyle/>
          <a:p>
            <a:r>
              <a:rPr lang="en-US" dirty="0"/>
              <a:t>Discussion</a:t>
            </a:r>
            <a:endParaRPr lang="en-IN" dirty="0"/>
          </a:p>
        </p:txBody>
      </p:sp>
      <p:sp>
        <p:nvSpPr>
          <p:cNvPr id="3" name="Text Placeholder 2">
            <a:extLst>
              <a:ext uri="{FF2B5EF4-FFF2-40B4-BE49-F238E27FC236}">
                <a16:creationId xmlns:a16="http://schemas.microsoft.com/office/drawing/2014/main" id="{CD87074E-D085-E813-9ED1-150F6672A94C}"/>
              </a:ext>
            </a:extLst>
          </p:cNvPr>
          <p:cNvSpPr>
            <a:spLocks noGrp="1"/>
          </p:cNvSpPr>
          <p:nvPr>
            <p:ph type="body" idx="1"/>
          </p:nvPr>
        </p:nvSpPr>
        <p:spPr/>
        <p:txBody>
          <a:bodyPr/>
          <a:lstStyle/>
          <a:p>
            <a:r>
              <a:rPr lang="en-US" dirty="0"/>
              <a:t>#potential dangers lurking</a:t>
            </a:r>
            <a:endParaRPr lang="en-IN" dirty="0"/>
          </a:p>
        </p:txBody>
      </p:sp>
    </p:spTree>
    <p:extLst>
      <p:ext uri="{BB962C8B-B14F-4D97-AF65-F5344CB8AC3E}">
        <p14:creationId xmlns:p14="http://schemas.microsoft.com/office/powerpoint/2010/main" val="14104933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AC39A2-653E-1FAD-56FA-AA5B9B6C212F}"/>
              </a:ext>
            </a:extLst>
          </p:cNvPr>
          <p:cNvSpPr>
            <a:spLocks noGrp="1"/>
          </p:cNvSpPr>
          <p:nvPr>
            <p:ph idx="1"/>
          </p:nvPr>
        </p:nvSpPr>
        <p:spPr>
          <a:xfrm>
            <a:off x="907002" y="1162619"/>
            <a:ext cx="10058400" cy="4607866"/>
          </a:xfrm>
        </p:spPr>
        <p:txBody>
          <a:bodyPr/>
          <a:lstStyle/>
          <a:p>
            <a:pPr marL="0" indent="0">
              <a:buNone/>
            </a:pPr>
            <a:endParaRPr lang="en-US" sz="1800" b="0" i="0" u="none" strike="noStrike" dirty="0">
              <a:solidFill>
                <a:srgbClr val="000000"/>
              </a:solidFill>
              <a:effectLst/>
            </a:endParaRPr>
          </a:p>
          <a:p>
            <a:pPr marL="0" indent="0">
              <a:buNone/>
            </a:pPr>
            <a:r>
              <a:rPr lang="en-US" sz="1800" b="0" i="0" u="none" strike="noStrike" dirty="0">
                <a:solidFill>
                  <a:srgbClr val="000000"/>
                </a:solidFill>
                <a:effectLst/>
              </a:rPr>
              <a:t>As much as trading skins, stickers cases in CSGO is financially viable, we must see, that at the end of the day, the value of these skins fundamentally stems from the fact that there is huge player-base of CSGO (and the Counter Strike series in general) with a very healthy ecosystem of E-Sports in which CSGO is the top premier title along with the League of Legends (by Riot Games) with huge </a:t>
            </a:r>
            <a:r>
              <a:rPr lang="en-US" sz="1800" b="0" i="0" u="none" strike="noStrike" dirty="0" err="1">
                <a:solidFill>
                  <a:srgbClr val="000000"/>
                </a:solidFill>
                <a:effectLst/>
              </a:rPr>
              <a:t>Organisations</a:t>
            </a:r>
            <a:r>
              <a:rPr lang="en-US" sz="1800" b="0" i="0" u="none" strike="noStrike" dirty="0">
                <a:solidFill>
                  <a:srgbClr val="000000"/>
                </a:solidFill>
                <a:effectLst/>
              </a:rPr>
              <a:t> like Cloud9, G2, Team Liquid etc. with valuations around $500M (Knight, 2022) and expected to grow in the future, CSGO (or perhaps CS2) skins seem like a very good long-term investment, although carrying risks of different types than the typical risks one is faced in the capital markets.</a:t>
            </a:r>
            <a:endParaRPr lang="en-IN" dirty="0"/>
          </a:p>
        </p:txBody>
      </p:sp>
    </p:spTree>
    <p:extLst>
      <p:ext uri="{BB962C8B-B14F-4D97-AF65-F5344CB8AC3E}">
        <p14:creationId xmlns:p14="http://schemas.microsoft.com/office/powerpoint/2010/main" val="31792374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0E256-7EAA-DD53-AEFB-006104C6584C}"/>
              </a:ext>
            </a:extLst>
          </p:cNvPr>
          <p:cNvSpPr>
            <a:spLocks noGrp="1"/>
          </p:cNvSpPr>
          <p:nvPr>
            <p:ph type="title"/>
          </p:nvPr>
        </p:nvSpPr>
        <p:spPr/>
        <p:txBody>
          <a:bodyPr/>
          <a:lstStyle/>
          <a:p>
            <a:r>
              <a:rPr lang="en-US" dirty="0"/>
              <a:t>Further Research Avenues</a:t>
            </a:r>
            <a:endParaRPr lang="en-IN" dirty="0"/>
          </a:p>
        </p:txBody>
      </p:sp>
      <p:sp>
        <p:nvSpPr>
          <p:cNvPr id="3" name="Text Placeholder 2">
            <a:extLst>
              <a:ext uri="{FF2B5EF4-FFF2-40B4-BE49-F238E27FC236}">
                <a16:creationId xmlns:a16="http://schemas.microsoft.com/office/drawing/2014/main" id="{C38DAA6D-A277-265C-19BE-E517F2E7201B}"/>
              </a:ext>
            </a:extLst>
          </p:cNvPr>
          <p:cNvSpPr>
            <a:spLocks noGrp="1"/>
          </p:cNvSpPr>
          <p:nvPr>
            <p:ph type="body" idx="1"/>
          </p:nvPr>
        </p:nvSpPr>
        <p:spPr/>
        <p:txBody>
          <a:bodyPr/>
          <a:lstStyle/>
          <a:p>
            <a:r>
              <a:rPr lang="en-US" dirty="0"/>
              <a:t>#actually million dollar question</a:t>
            </a:r>
            <a:endParaRPr lang="en-IN" dirty="0"/>
          </a:p>
        </p:txBody>
      </p:sp>
    </p:spTree>
    <p:extLst>
      <p:ext uri="{BB962C8B-B14F-4D97-AF65-F5344CB8AC3E}">
        <p14:creationId xmlns:p14="http://schemas.microsoft.com/office/powerpoint/2010/main" val="36646667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75F28-6C53-ECD7-6452-71F715E65ABC}"/>
              </a:ext>
            </a:extLst>
          </p:cNvPr>
          <p:cNvSpPr>
            <a:spLocks noGrp="1"/>
          </p:cNvSpPr>
          <p:nvPr>
            <p:ph type="ctrTitle"/>
          </p:nvPr>
        </p:nvSpPr>
        <p:spPr/>
        <p:txBody>
          <a:bodyPr/>
          <a:lstStyle/>
          <a:p>
            <a:r>
              <a:rPr lang="en-US" dirty="0"/>
              <a:t>Efficient Packing Problem</a:t>
            </a:r>
            <a:endParaRPr lang="en-IN" dirty="0"/>
          </a:p>
        </p:txBody>
      </p:sp>
      <p:sp>
        <p:nvSpPr>
          <p:cNvPr id="3" name="Subtitle 2">
            <a:extLst>
              <a:ext uri="{FF2B5EF4-FFF2-40B4-BE49-F238E27FC236}">
                <a16:creationId xmlns:a16="http://schemas.microsoft.com/office/drawing/2014/main" id="{AF551797-53A3-FA54-8FEA-9CA5F1392DD0}"/>
              </a:ext>
            </a:extLst>
          </p:cNvPr>
          <p:cNvSpPr>
            <a:spLocks noGrp="1"/>
          </p:cNvSpPr>
          <p:nvPr>
            <p:ph type="subTitle" idx="1"/>
          </p:nvPr>
        </p:nvSpPr>
        <p:spPr>
          <a:xfrm>
            <a:off x="1069848" y="4389119"/>
            <a:ext cx="7891272" cy="1399121"/>
          </a:xfrm>
        </p:spPr>
        <p:txBody>
          <a:bodyPr>
            <a:normAutofit/>
          </a:bodyPr>
          <a:lstStyle/>
          <a:p>
            <a:r>
              <a:rPr lang="en-US" sz="2000" dirty="0"/>
              <a:t>Yes, I just coined this term ;)</a:t>
            </a:r>
          </a:p>
          <a:p>
            <a:r>
              <a:rPr lang="en-US" sz="2000" dirty="0"/>
              <a:t>And the problem too :&gt;</a:t>
            </a:r>
          </a:p>
          <a:p>
            <a:endParaRPr lang="en-US" sz="2000" dirty="0"/>
          </a:p>
          <a:p>
            <a:endParaRPr lang="en-IN" sz="2000" dirty="0"/>
          </a:p>
        </p:txBody>
      </p:sp>
    </p:spTree>
    <p:extLst>
      <p:ext uri="{BB962C8B-B14F-4D97-AF65-F5344CB8AC3E}">
        <p14:creationId xmlns:p14="http://schemas.microsoft.com/office/powerpoint/2010/main" val="36962627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B3A817-189B-28EE-B284-CE51A6C59E92}"/>
              </a:ext>
            </a:extLst>
          </p:cNvPr>
          <p:cNvSpPr>
            <a:spLocks noGrp="1"/>
          </p:cNvSpPr>
          <p:nvPr>
            <p:ph idx="1"/>
          </p:nvPr>
        </p:nvSpPr>
        <p:spPr>
          <a:xfrm>
            <a:off x="1069848" y="630315"/>
            <a:ext cx="10058400" cy="5541885"/>
          </a:xfrm>
        </p:spPr>
        <p:txBody>
          <a:bodyPr>
            <a:noAutofit/>
          </a:bodyPr>
          <a:lstStyle/>
          <a:p>
            <a:r>
              <a:rPr lang="en-US" sz="1800" b="0" i="0" u="none" strike="noStrike" dirty="0">
                <a:solidFill>
                  <a:srgbClr val="000000"/>
                </a:solidFill>
                <a:effectLst/>
              </a:rPr>
              <a:t>A problem to find viable 2</a:t>
            </a:r>
            <a:r>
              <a:rPr lang="en-US" sz="1800" b="0" i="0" u="none" strike="noStrike" baseline="30000" dirty="0">
                <a:solidFill>
                  <a:srgbClr val="000000"/>
                </a:solidFill>
                <a:effectLst/>
              </a:rPr>
              <a:t>nd</a:t>
            </a:r>
            <a:r>
              <a:rPr lang="en-US" sz="1800" b="0" i="0" u="none" strike="noStrike" dirty="0">
                <a:solidFill>
                  <a:srgbClr val="000000"/>
                </a:solidFill>
                <a:effectLst/>
              </a:rPr>
              <a:t> and 3</a:t>
            </a:r>
            <a:r>
              <a:rPr lang="en-US" sz="1800" b="0" i="0" u="none" strike="noStrike" baseline="30000" dirty="0">
                <a:solidFill>
                  <a:srgbClr val="000000"/>
                </a:solidFill>
                <a:effectLst/>
              </a:rPr>
              <a:t>rd</a:t>
            </a:r>
            <a:r>
              <a:rPr lang="en-US" sz="1800" b="0" i="0" u="none" strike="noStrike" dirty="0">
                <a:solidFill>
                  <a:srgbClr val="000000"/>
                </a:solidFill>
                <a:effectLst/>
              </a:rPr>
              <a:t> order trade-up contracts.</a:t>
            </a:r>
          </a:p>
          <a:p>
            <a:pPr algn="just" rtl="0">
              <a:spcBef>
                <a:spcPts val="1200"/>
              </a:spcBef>
              <a:spcAft>
                <a:spcPts val="1200"/>
              </a:spcAft>
            </a:pPr>
            <a:r>
              <a:rPr lang="en-US" sz="1800" b="0" i="0" u="none" strike="noStrike" dirty="0">
                <a:solidFill>
                  <a:srgbClr val="000000"/>
                </a:solidFill>
                <a:effectLst/>
              </a:rPr>
              <a:t>For a trade-up contract, 10 skins of the same tier led to a skin of the next tier, which is well understood. Naturally, due to market forces, this next tier skin would have the price less than or equal 10*(Price of the cheapest skin in the lower tier)</a:t>
            </a:r>
            <a:endParaRPr lang="en-US" sz="1800" b="0" dirty="0">
              <a:effectLst/>
            </a:endParaRPr>
          </a:p>
          <a:p>
            <a:r>
              <a:rPr lang="en-US" sz="1800" b="0" i="0" u="none" strike="noStrike" dirty="0">
                <a:solidFill>
                  <a:srgbClr val="000000"/>
                </a:solidFill>
                <a:effectLst/>
              </a:rPr>
              <a:t>So, it’s not worth it to put 10 skins of the same collection to get the next best skin of the same collection</a:t>
            </a:r>
          </a:p>
          <a:p>
            <a:r>
              <a:rPr lang="en-US" sz="1800" b="0" i="0" u="none" strike="noStrike" dirty="0">
                <a:solidFill>
                  <a:srgbClr val="000000"/>
                </a:solidFill>
                <a:effectLst/>
              </a:rPr>
              <a:t>Luckily CSGO, also allows us to mix the collection in the trade-up contract. So, instead of taking 10 skins of the same collection, maybe I take only 9 skins of the same collection and 1 skin of some other collection (but of the same tier as the 9 others, so for e.g., if the 9 skins are pink, the other ‘impurity skin’ must be also pink). So, I could get around 90% odds to get the same red skin that I desired but at 9/10</a:t>
            </a:r>
            <a:r>
              <a:rPr lang="en-US" sz="1800" b="0" i="0" u="none" strike="noStrike" baseline="30000" dirty="0">
                <a:solidFill>
                  <a:srgbClr val="000000"/>
                </a:solidFill>
                <a:effectLst/>
              </a:rPr>
              <a:t>th</a:t>
            </a:r>
            <a:r>
              <a:rPr lang="en-US" sz="1800" b="0" i="0" u="none" strike="noStrike" dirty="0">
                <a:solidFill>
                  <a:srgbClr val="000000"/>
                </a:solidFill>
                <a:effectLst/>
              </a:rPr>
              <a:t> of the price only (assuming the cost of the impure skin is quite small compared to the other main skin).</a:t>
            </a:r>
            <a:endParaRPr lang="en-US" sz="1800" dirty="0">
              <a:solidFill>
                <a:srgbClr val="000000"/>
              </a:solidFill>
            </a:endParaRPr>
          </a:p>
          <a:p>
            <a:r>
              <a:rPr lang="en-US" sz="1800" b="0" i="0" u="none" strike="noStrike" dirty="0">
                <a:solidFill>
                  <a:srgbClr val="000000"/>
                </a:solidFill>
                <a:effectLst/>
              </a:rPr>
              <a:t>Naturally, 90% odds with 9/10</a:t>
            </a:r>
            <a:r>
              <a:rPr lang="en-US" sz="1800" b="0" i="0" u="none" strike="noStrike" baseline="30000" dirty="0">
                <a:solidFill>
                  <a:srgbClr val="000000"/>
                </a:solidFill>
                <a:effectLst/>
              </a:rPr>
              <a:t>th</a:t>
            </a:r>
            <a:r>
              <a:rPr lang="en-US" sz="1800" b="0" i="0" u="none" strike="noStrike" dirty="0">
                <a:solidFill>
                  <a:srgbClr val="000000"/>
                </a:solidFill>
                <a:effectLst/>
              </a:rPr>
              <a:t> of the cost is too easy of a deal to pass by which is why people will become greedier to try their luck now at 80% odds with 8/10</a:t>
            </a:r>
            <a:r>
              <a:rPr lang="en-US" sz="1800" b="0" i="0" u="none" strike="noStrike" baseline="30000" dirty="0">
                <a:solidFill>
                  <a:srgbClr val="000000"/>
                </a:solidFill>
                <a:effectLst/>
              </a:rPr>
              <a:t>th</a:t>
            </a:r>
            <a:r>
              <a:rPr lang="en-US" sz="1800" b="0" i="0" u="none" strike="noStrike" dirty="0">
                <a:solidFill>
                  <a:srgbClr val="000000"/>
                </a:solidFill>
                <a:effectLst/>
              </a:rPr>
              <a:t> price this time. And after then, even 70% odds at 7/10</a:t>
            </a:r>
            <a:r>
              <a:rPr lang="en-US" sz="1800" b="0" i="0" u="none" strike="noStrike" baseline="30000" dirty="0">
                <a:solidFill>
                  <a:srgbClr val="000000"/>
                </a:solidFill>
                <a:effectLst/>
              </a:rPr>
              <a:t>th</a:t>
            </a:r>
            <a:r>
              <a:rPr lang="en-US" sz="1800" b="0" i="0" u="none" strike="noStrike" dirty="0">
                <a:solidFill>
                  <a:srgbClr val="000000"/>
                </a:solidFill>
                <a:effectLst/>
              </a:rPr>
              <a:t> the price. </a:t>
            </a:r>
          </a:p>
          <a:p>
            <a:pPr algn="just" rtl="0">
              <a:spcBef>
                <a:spcPts val="1200"/>
              </a:spcBef>
              <a:spcAft>
                <a:spcPts val="1200"/>
              </a:spcAft>
            </a:pPr>
            <a:r>
              <a:rPr lang="en-US" sz="1800" b="0" i="0" u="none" strike="noStrike" dirty="0">
                <a:solidFill>
                  <a:srgbClr val="000000"/>
                </a:solidFill>
                <a:effectLst/>
              </a:rPr>
              <a:t>Though now, we must be very careful now that for 70% odds, there’s a 30% chance that we lose all the money and instead get something worth practically nothing. It’s been mostly observed for a lot of the skin items that the next higher tier item is typically between (70-80%) of the lowest priced item of the just lower tier.</a:t>
            </a:r>
            <a:endParaRPr lang="en-US" sz="1800" b="0" dirty="0">
              <a:effectLst/>
            </a:endParaRPr>
          </a:p>
          <a:p>
            <a:pPr marL="0" indent="0">
              <a:buNone/>
            </a:pPr>
            <a:br>
              <a:rPr lang="en-US" sz="1800" dirty="0"/>
            </a:br>
            <a:br>
              <a:rPr lang="en-US" sz="1800" dirty="0"/>
            </a:br>
            <a:endParaRPr lang="en-IN" sz="1800" dirty="0"/>
          </a:p>
        </p:txBody>
      </p:sp>
    </p:spTree>
    <p:extLst>
      <p:ext uri="{BB962C8B-B14F-4D97-AF65-F5344CB8AC3E}">
        <p14:creationId xmlns:p14="http://schemas.microsoft.com/office/powerpoint/2010/main" val="30918754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0455D1-2D93-B2EC-CE44-91CB0F7E6C15}"/>
              </a:ext>
            </a:extLst>
          </p:cNvPr>
          <p:cNvSpPr>
            <a:spLocks noGrp="1"/>
          </p:cNvSpPr>
          <p:nvPr>
            <p:ph idx="1"/>
          </p:nvPr>
        </p:nvSpPr>
        <p:spPr>
          <a:xfrm>
            <a:off x="723618" y="594448"/>
            <a:ext cx="10058400" cy="5637675"/>
          </a:xfrm>
        </p:spPr>
        <p:txBody>
          <a:bodyPr/>
          <a:lstStyle/>
          <a:p>
            <a:pPr algn="just" rtl="0">
              <a:spcBef>
                <a:spcPts val="1200"/>
              </a:spcBef>
              <a:spcAft>
                <a:spcPts val="1200"/>
              </a:spcAft>
            </a:pPr>
            <a:r>
              <a:rPr lang="en-US" sz="1800" b="0" i="0" u="none" strike="noStrike" dirty="0">
                <a:solidFill>
                  <a:srgbClr val="000000"/>
                </a:solidFill>
                <a:effectLst/>
              </a:rPr>
              <a:t>But that was for just a 1-tier upgrade. What if we want a 2-tier upgrade?</a:t>
            </a:r>
            <a:endParaRPr lang="en-US" b="0" dirty="0">
              <a:effectLst/>
            </a:endParaRPr>
          </a:p>
          <a:p>
            <a:pPr algn="just" rtl="0">
              <a:spcBef>
                <a:spcPts val="1200"/>
              </a:spcBef>
              <a:spcAft>
                <a:spcPts val="1200"/>
              </a:spcAft>
            </a:pPr>
            <a:r>
              <a:rPr lang="en-US" sz="1800" b="0" i="0" u="none" strike="noStrike" dirty="0">
                <a:solidFill>
                  <a:srgbClr val="000000"/>
                </a:solidFill>
                <a:effectLst/>
              </a:rPr>
              <a:t>Naturally, we would need at the worst case 100 skins (say purple tier) to get 1 red tier skin. The way it would work is that I’ll divide 100 purple skins into 10 boxes of 10 skins each. Then apply the trade-up contract to each of these boxes to finally get 10 pink tier skins from all the boxes. Then, I apply another final trade-up contract of these 10 pink skins to get the desired red skin.</a:t>
            </a:r>
            <a:endParaRPr lang="en-US" b="0" dirty="0">
              <a:effectLst/>
            </a:endParaRPr>
          </a:p>
          <a:p>
            <a:pPr algn="just" rtl="0">
              <a:spcBef>
                <a:spcPts val="1200"/>
              </a:spcBef>
              <a:spcAft>
                <a:spcPts val="1200"/>
              </a:spcAft>
            </a:pPr>
            <a:r>
              <a:rPr lang="en-US" sz="1800" b="0" i="0" u="none" strike="noStrike" dirty="0">
                <a:solidFill>
                  <a:srgbClr val="000000"/>
                </a:solidFill>
                <a:effectLst/>
              </a:rPr>
              <a:t>But the worst case is 100...Surely, we can do far better, no?  In other words, we are in search of an ‘optimal’ number of skins that, when packed in a certain way, gives me the best risk-reward ratio!</a:t>
            </a:r>
            <a:endParaRPr lang="en-US" b="0" dirty="0">
              <a:effectLst/>
            </a:endParaRPr>
          </a:p>
          <a:p>
            <a:pPr marL="0" indent="0">
              <a:buNone/>
            </a:pPr>
            <a:br>
              <a:rPr lang="en-US" dirty="0"/>
            </a:br>
            <a:endParaRPr lang="en-IN" dirty="0"/>
          </a:p>
        </p:txBody>
      </p:sp>
    </p:spTree>
    <p:extLst>
      <p:ext uri="{BB962C8B-B14F-4D97-AF65-F5344CB8AC3E}">
        <p14:creationId xmlns:p14="http://schemas.microsoft.com/office/powerpoint/2010/main" val="3216765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560C3-BC66-901F-C629-926A1B1BB281}"/>
              </a:ext>
            </a:extLst>
          </p:cNvPr>
          <p:cNvSpPr>
            <a:spLocks noGrp="1"/>
          </p:cNvSpPr>
          <p:nvPr>
            <p:ph type="ctrTitle"/>
          </p:nvPr>
        </p:nvSpPr>
        <p:spPr/>
        <p:txBody>
          <a:bodyPr/>
          <a:lstStyle/>
          <a:p>
            <a:r>
              <a:rPr lang="en-US" dirty="0"/>
              <a:t>Holy shit!</a:t>
            </a:r>
            <a:endParaRPr lang="en-IN" dirty="0"/>
          </a:p>
        </p:txBody>
      </p:sp>
      <p:sp>
        <p:nvSpPr>
          <p:cNvPr id="3" name="Subtitle 2">
            <a:extLst>
              <a:ext uri="{FF2B5EF4-FFF2-40B4-BE49-F238E27FC236}">
                <a16:creationId xmlns:a16="http://schemas.microsoft.com/office/drawing/2014/main" id="{8EDCA8DD-7425-C353-F36E-F266F1FE2AA5}"/>
              </a:ext>
            </a:extLst>
          </p:cNvPr>
          <p:cNvSpPr>
            <a:spLocks noGrp="1"/>
          </p:cNvSpPr>
          <p:nvPr>
            <p:ph type="subTitle" idx="1"/>
          </p:nvPr>
        </p:nvSpPr>
        <p:spPr/>
        <p:txBody>
          <a:bodyPr>
            <a:normAutofit/>
          </a:bodyPr>
          <a:lstStyle/>
          <a:p>
            <a:r>
              <a:rPr lang="en-US" sz="2000" dirty="0"/>
              <a:t>No way! Not in any universe!</a:t>
            </a:r>
            <a:endParaRPr lang="en-IN" sz="2000" dirty="0"/>
          </a:p>
        </p:txBody>
      </p:sp>
    </p:spTree>
    <p:extLst>
      <p:ext uri="{BB962C8B-B14F-4D97-AF65-F5344CB8AC3E}">
        <p14:creationId xmlns:p14="http://schemas.microsoft.com/office/powerpoint/2010/main" val="11916414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FBAA3D-E448-61EE-61B3-6128DF99B9A9}"/>
              </a:ext>
            </a:extLst>
          </p:cNvPr>
          <p:cNvSpPr>
            <a:spLocks noGrp="1"/>
          </p:cNvSpPr>
          <p:nvPr>
            <p:ph idx="1"/>
          </p:nvPr>
        </p:nvSpPr>
        <p:spPr>
          <a:xfrm>
            <a:off x="1069848" y="550416"/>
            <a:ext cx="10058400" cy="5621784"/>
          </a:xfrm>
        </p:spPr>
        <p:txBody>
          <a:bodyPr>
            <a:normAutofit/>
          </a:bodyPr>
          <a:lstStyle/>
          <a:p>
            <a:pPr algn="just" rtl="0">
              <a:spcBef>
                <a:spcPts val="1200"/>
              </a:spcBef>
              <a:spcAft>
                <a:spcPts val="1200"/>
              </a:spcAft>
            </a:pPr>
            <a:r>
              <a:rPr lang="en-US" sz="1800" b="0" i="0" u="none" strike="noStrike" dirty="0">
                <a:solidFill>
                  <a:srgbClr val="000000"/>
                </a:solidFill>
                <a:effectLst/>
              </a:rPr>
              <a:t>However, this problem is far more complex than it appears on the surface. Firstly, we are not limited to a single collection of ‘impurities’. In order to rig the odds slightly into our </a:t>
            </a:r>
            <a:r>
              <a:rPr lang="en-US" sz="1800" b="0" i="0" u="none" strike="noStrike" dirty="0" err="1">
                <a:solidFill>
                  <a:srgbClr val="000000"/>
                </a:solidFill>
                <a:effectLst/>
              </a:rPr>
              <a:t>favour</a:t>
            </a:r>
            <a:r>
              <a:rPr lang="en-US" sz="1800" b="0" i="0" u="none" strike="noStrike" dirty="0">
                <a:solidFill>
                  <a:srgbClr val="000000"/>
                </a:solidFill>
                <a:effectLst/>
              </a:rPr>
              <a:t>, we may </a:t>
            </a:r>
            <a:r>
              <a:rPr lang="en-US" sz="1800" b="0" i="0" u="none" strike="noStrike" dirty="0" err="1">
                <a:solidFill>
                  <a:srgbClr val="000000"/>
                </a:solidFill>
                <a:effectLst/>
              </a:rPr>
              <a:t>utilise</a:t>
            </a:r>
            <a:r>
              <a:rPr lang="en-US" sz="1800" b="0" i="0" u="none" strike="noStrike" dirty="0">
                <a:solidFill>
                  <a:srgbClr val="000000"/>
                </a:solidFill>
                <a:effectLst/>
              </a:rPr>
              <a:t> ‘filler’ skins which are basically impurities but in which the tier we desire has the least number of red outcomes.  (It’s been found out that the probability just doesn’t depend on the number of inputs we use, but also the ‘quality’ of inputs. In short, if an input has much more available red skins, then the output would have a slightly better chance of being from the collection which has more red skins available.)</a:t>
            </a:r>
            <a:endParaRPr lang="en-US" sz="1800" b="0" dirty="0">
              <a:effectLst/>
            </a:endParaRPr>
          </a:p>
          <a:p>
            <a:pPr algn="just" rtl="0">
              <a:spcBef>
                <a:spcPts val="1200"/>
              </a:spcBef>
              <a:spcAft>
                <a:spcPts val="1200"/>
              </a:spcAft>
            </a:pPr>
            <a:r>
              <a:rPr lang="en-US" sz="1800" b="0" i="0" u="none" strike="noStrike" dirty="0">
                <a:solidFill>
                  <a:srgbClr val="000000"/>
                </a:solidFill>
                <a:effectLst/>
              </a:rPr>
              <a:t>Now, in essence we must partition the available skins in such a way that when combing through the trade up contracts via filler skins, other impurities etc., gives me the maximum probability to get the red tier (in this case). We can extend the process to even 1000 skins where we go from blue to red.</a:t>
            </a:r>
            <a:endParaRPr lang="en-US" sz="1800" b="0" dirty="0">
              <a:effectLst/>
            </a:endParaRPr>
          </a:p>
          <a:p>
            <a:pPr algn="just" rtl="0">
              <a:spcBef>
                <a:spcPts val="1200"/>
              </a:spcBef>
              <a:spcAft>
                <a:spcPts val="1200"/>
              </a:spcAft>
            </a:pPr>
            <a:r>
              <a:rPr lang="en-US" sz="1800" b="0" i="0" u="none" strike="noStrike" dirty="0">
                <a:solidFill>
                  <a:srgbClr val="000000"/>
                </a:solidFill>
                <a:effectLst/>
              </a:rPr>
              <a:t>If we can somehow manage to solve this problem or figure out the optimal way and I’m pretty sure that our ‘optimal’ solution would certainly beat the market risk-reward ratio, this solution is potentially worth millions of dollars.</a:t>
            </a:r>
            <a:endParaRPr lang="en-US" sz="1800" b="0" dirty="0">
              <a:effectLst/>
            </a:endParaRPr>
          </a:p>
          <a:p>
            <a:pPr marL="0" indent="0">
              <a:buNone/>
            </a:pPr>
            <a:br>
              <a:rPr lang="en-US" sz="1800" dirty="0"/>
            </a:br>
            <a:br>
              <a:rPr lang="en-US" sz="1800" dirty="0"/>
            </a:br>
            <a:endParaRPr lang="en-IN" sz="1800" dirty="0"/>
          </a:p>
        </p:txBody>
      </p:sp>
    </p:spTree>
    <p:extLst>
      <p:ext uri="{BB962C8B-B14F-4D97-AF65-F5344CB8AC3E}">
        <p14:creationId xmlns:p14="http://schemas.microsoft.com/office/powerpoint/2010/main" val="30089456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ECA7-57B8-C9BF-E4E6-077258C752F5}"/>
              </a:ext>
            </a:extLst>
          </p:cNvPr>
          <p:cNvSpPr>
            <a:spLocks noGrp="1"/>
          </p:cNvSpPr>
          <p:nvPr>
            <p:ph type="title"/>
          </p:nvPr>
        </p:nvSpPr>
        <p:spPr/>
        <p:txBody>
          <a:bodyPr/>
          <a:lstStyle/>
          <a:p>
            <a:r>
              <a:rPr lang="en-US" dirty="0"/>
              <a:t>References</a:t>
            </a:r>
            <a:endParaRPr lang="en-IN" dirty="0"/>
          </a:p>
        </p:txBody>
      </p:sp>
      <p:sp>
        <p:nvSpPr>
          <p:cNvPr id="3" name="Text Placeholder 2">
            <a:extLst>
              <a:ext uri="{FF2B5EF4-FFF2-40B4-BE49-F238E27FC236}">
                <a16:creationId xmlns:a16="http://schemas.microsoft.com/office/drawing/2014/main" id="{7F7F28D0-9376-7FAD-9CA0-548A68DC4C45}"/>
              </a:ext>
            </a:extLst>
          </p:cNvPr>
          <p:cNvSpPr>
            <a:spLocks noGrp="1"/>
          </p:cNvSpPr>
          <p:nvPr>
            <p:ph type="body" idx="1"/>
          </p:nvPr>
        </p:nvSpPr>
        <p:spPr/>
        <p:txBody>
          <a:bodyPr/>
          <a:lstStyle/>
          <a:p>
            <a:r>
              <a:rPr lang="en-US" dirty="0"/>
              <a:t>#thank you to all these beautiful people</a:t>
            </a:r>
            <a:endParaRPr lang="en-IN" dirty="0"/>
          </a:p>
        </p:txBody>
      </p:sp>
    </p:spTree>
    <p:extLst>
      <p:ext uri="{BB962C8B-B14F-4D97-AF65-F5344CB8AC3E}">
        <p14:creationId xmlns:p14="http://schemas.microsoft.com/office/powerpoint/2010/main" val="17086363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BDC73-5317-EAF5-1653-3BCC6F2FDA52}"/>
              </a:ext>
            </a:extLst>
          </p:cNvPr>
          <p:cNvSpPr>
            <a:spLocks noGrp="1"/>
          </p:cNvSpPr>
          <p:nvPr>
            <p:ph idx="1"/>
          </p:nvPr>
        </p:nvSpPr>
        <p:spPr>
          <a:xfrm>
            <a:off x="910050" y="967310"/>
            <a:ext cx="10058400" cy="5273691"/>
          </a:xfrm>
        </p:spPr>
        <p:txBody>
          <a:bodyPr/>
          <a:lstStyle/>
          <a:p>
            <a:pPr marL="342900" indent="-342900" rtl="0">
              <a:spcBef>
                <a:spcPts val="0"/>
              </a:spcBef>
              <a:spcAft>
                <a:spcPts val="0"/>
              </a:spcAft>
              <a:buFont typeface="+mj-lt"/>
              <a:buAutoNum type="arabicPeriod"/>
            </a:pPr>
            <a:r>
              <a:rPr lang="en-IN" sz="1800" b="0" i="0" u="none" strike="noStrike" dirty="0">
                <a:solidFill>
                  <a:srgbClr val="000000"/>
                </a:solidFill>
                <a:effectLst/>
              </a:rPr>
              <a:t>Knight, B. (2022, May 6). </a:t>
            </a:r>
            <a:r>
              <a:rPr lang="en-IN" sz="1800" b="0" i="1" u="none" strike="noStrike" dirty="0">
                <a:solidFill>
                  <a:srgbClr val="000000"/>
                </a:solidFill>
                <a:effectLst/>
              </a:rPr>
              <a:t>The Most Valuable Esports Companies 2022</a:t>
            </a:r>
            <a:r>
              <a:rPr lang="en-IN" sz="1800" b="0" i="0" u="none" strike="noStrike" dirty="0">
                <a:solidFill>
                  <a:srgbClr val="000000"/>
                </a:solidFill>
                <a:effectLst/>
              </a:rPr>
              <a:t>. Forbes. Retrieved May 3, 2023, from </a:t>
            </a:r>
            <a:r>
              <a:rPr lang="en-IN" sz="1800" b="0" i="0" u="none" strike="noStrike" dirty="0">
                <a:solidFill>
                  <a:srgbClr val="000000"/>
                </a:solidFill>
                <a:effectLst/>
                <a:hlinkClick r:id="rId2"/>
              </a:rPr>
              <a:t>https://www.forbes.com/sites/brettknight/2022/05/06/the-most-valuable-esports-companies-2022</a:t>
            </a:r>
            <a:endParaRPr lang="en-IN" sz="1800" b="0" i="0" u="none" strike="noStrike" dirty="0">
              <a:solidFill>
                <a:srgbClr val="000000"/>
              </a:solidFill>
              <a:effectLst/>
            </a:endParaRPr>
          </a:p>
          <a:p>
            <a:pPr marL="342900" indent="-342900" rtl="0">
              <a:spcBef>
                <a:spcPts val="0"/>
              </a:spcBef>
              <a:spcAft>
                <a:spcPts val="0"/>
              </a:spcAft>
              <a:buFont typeface="+mj-lt"/>
              <a:buAutoNum type="arabicPeriod"/>
            </a:pPr>
            <a:endParaRPr lang="en-IN" sz="1800" dirty="0">
              <a:solidFill>
                <a:srgbClr val="000000"/>
              </a:solidFill>
            </a:endParaRPr>
          </a:p>
          <a:p>
            <a:pPr marL="342900" indent="-342900" rtl="0">
              <a:spcBef>
                <a:spcPts val="0"/>
              </a:spcBef>
              <a:spcAft>
                <a:spcPts val="0"/>
              </a:spcAft>
              <a:buFont typeface="+mj-lt"/>
              <a:buAutoNum type="arabicPeriod"/>
            </a:pPr>
            <a:endParaRPr lang="en-IN" sz="1800" b="0" i="0" u="none" strike="noStrike" dirty="0">
              <a:solidFill>
                <a:srgbClr val="000000"/>
              </a:solidFill>
              <a:effectLst/>
            </a:endParaRPr>
          </a:p>
          <a:p>
            <a:pPr marL="342900" indent="-342900">
              <a:spcBef>
                <a:spcPts val="0"/>
              </a:spcBef>
              <a:buFont typeface="+mj-lt"/>
              <a:buAutoNum type="arabicPeriod"/>
            </a:pPr>
            <a:r>
              <a:rPr lang="en-IN" sz="1800" b="0" i="0" u="none" strike="noStrike" dirty="0">
                <a:solidFill>
                  <a:srgbClr val="000000"/>
                </a:solidFill>
                <a:effectLst/>
              </a:rPr>
              <a:t>Perfect World Co. Ltd. (2017, September 11). </a:t>
            </a:r>
            <a:r>
              <a:rPr lang="ja-JP" altLang="en-US" sz="1800" b="0" i="1" u="none" strike="noStrike" dirty="0">
                <a:solidFill>
                  <a:srgbClr val="000000"/>
                </a:solidFill>
                <a:effectLst/>
              </a:rPr>
              <a:t>概率公示</a:t>
            </a:r>
            <a:r>
              <a:rPr lang="en-US" altLang="ja-JP" sz="1800" b="0" i="1" u="none" strike="noStrike" dirty="0">
                <a:solidFill>
                  <a:srgbClr val="000000"/>
                </a:solidFill>
                <a:effectLst/>
              </a:rPr>
              <a:t>- </a:t>
            </a:r>
            <a:r>
              <a:rPr lang="en-IN" sz="1800" b="0" i="1" u="none" strike="noStrike" dirty="0">
                <a:solidFill>
                  <a:srgbClr val="000000"/>
                </a:solidFill>
                <a:effectLst/>
              </a:rPr>
              <a:t>CSGO</a:t>
            </a:r>
            <a:r>
              <a:rPr lang="ja-JP" altLang="en-US" sz="1800" b="0" i="1" u="none" strike="noStrike" dirty="0">
                <a:solidFill>
                  <a:srgbClr val="000000"/>
                </a:solidFill>
                <a:effectLst/>
              </a:rPr>
              <a:t>官方网站</a:t>
            </a:r>
            <a:r>
              <a:rPr lang="en-US" altLang="ja-JP" sz="1800" b="0" i="0" u="none" strike="noStrike" dirty="0">
                <a:solidFill>
                  <a:srgbClr val="000000"/>
                </a:solidFill>
                <a:effectLst/>
              </a:rPr>
              <a:t>. </a:t>
            </a:r>
            <a:r>
              <a:rPr lang="ja-JP" altLang="en-US" sz="1800" b="0" i="0" u="none" strike="noStrike" dirty="0">
                <a:solidFill>
                  <a:srgbClr val="000000"/>
                </a:solidFill>
                <a:effectLst/>
              </a:rPr>
              <a:t>反恐精英</a:t>
            </a:r>
            <a:r>
              <a:rPr lang="en-US" altLang="ja-JP" sz="1800" b="0" i="0" u="none" strike="noStrike" dirty="0">
                <a:solidFill>
                  <a:srgbClr val="000000"/>
                </a:solidFill>
                <a:effectLst/>
              </a:rPr>
              <a:t>:</a:t>
            </a:r>
            <a:r>
              <a:rPr lang="ja-JP" altLang="en-US" sz="1800" b="0" i="0" u="none" strike="noStrike" dirty="0">
                <a:solidFill>
                  <a:srgbClr val="000000"/>
                </a:solidFill>
                <a:effectLst/>
              </a:rPr>
              <a:t>全球攻势</a:t>
            </a:r>
            <a:r>
              <a:rPr lang="en-US" altLang="ja-JP" sz="1800" b="0" i="0" u="none" strike="noStrike" dirty="0">
                <a:solidFill>
                  <a:srgbClr val="000000"/>
                </a:solidFill>
                <a:effectLst/>
              </a:rPr>
              <a:t>. </a:t>
            </a:r>
            <a:r>
              <a:rPr lang="en-IN" sz="1800" b="0" i="0" u="none" strike="noStrike" dirty="0">
                <a:solidFill>
                  <a:srgbClr val="000000"/>
                </a:solidFill>
                <a:effectLst/>
              </a:rPr>
              <a:t>Retrieved May 3, 2023, from </a:t>
            </a:r>
            <a:r>
              <a:rPr lang="en-IN" sz="1800" b="0" i="0" u="none" strike="noStrike" dirty="0">
                <a:solidFill>
                  <a:srgbClr val="000000"/>
                </a:solidFill>
                <a:effectLst/>
                <a:hlinkClick r:id="rId3"/>
              </a:rPr>
              <a:t>https://www.csgo.com.cn/news/gamebroad/20170911/206155.shtml</a:t>
            </a:r>
            <a:endParaRPr lang="en-IN" sz="1800" b="0" i="0" u="none" strike="noStrike" dirty="0">
              <a:solidFill>
                <a:srgbClr val="000000"/>
              </a:solidFill>
              <a:effectLst/>
            </a:endParaRPr>
          </a:p>
          <a:p>
            <a:pPr marL="342900" indent="-342900">
              <a:spcBef>
                <a:spcPts val="0"/>
              </a:spcBef>
              <a:buFont typeface="+mj-lt"/>
              <a:buAutoNum type="arabicPeriod"/>
            </a:pPr>
            <a:endParaRPr lang="en-IN" sz="1800" b="0" i="0" u="none" strike="noStrike" dirty="0">
              <a:solidFill>
                <a:srgbClr val="000000"/>
              </a:solidFill>
              <a:effectLst/>
            </a:endParaRPr>
          </a:p>
          <a:p>
            <a:pPr marL="342900" indent="-342900">
              <a:spcBef>
                <a:spcPts val="0"/>
              </a:spcBef>
              <a:buFont typeface="+mj-lt"/>
              <a:buAutoNum type="arabicPeriod"/>
            </a:pPr>
            <a:r>
              <a:rPr lang="en-IN" sz="1800" b="0" i="0" u="none" strike="noStrike" dirty="0" err="1">
                <a:solidFill>
                  <a:srgbClr val="000000"/>
                </a:solidFill>
                <a:effectLst/>
              </a:rPr>
              <a:t>RoadRunner</a:t>
            </a:r>
            <a:r>
              <a:rPr lang="en-IN" sz="1800" b="0" i="0" u="none" strike="noStrike" dirty="0">
                <a:solidFill>
                  <a:srgbClr val="000000"/>
                </a:solidFill>
                <a:effectLst/>
              </a:rPr>
              <a:t>, &amp; Serj. (2015, April 5). </a:t>
            </a:r>
            <a:r>
              <a:rPr lang="en-IN" sz="1800" b="0" i="1" u="none" strike="noStrike" dirty="0">
                <a:solidFill>
                  <a:srgbClr val="000000"/>
                </a:solidFill>
                <a:effectLst/>
              </a:rPr>
              <a:t>Guide :: Exteriors/Wears in Trade Up Contract</a:t>
            </a:r>
            <a:r>
              <a:rPr lang="en-IN" sz="1800" b="0" i="0" u="none" strike="noStrike" dirty="0">
                <a:solidFill>
                  <a:srgbClr val="000000"/>
                </a:solidFill>
                <a:effectLst/>
              </a:rPr>
              <a:t>. Steam Community. Retrieved May 3, 2023, from </a:t>
            </a:r>
            <a:r>
              <a:rPr lang="en-IN" sz="1800" b="0" i="0" u="none" strike="noStrike" dirty="0">
                <a:solidFill>
                  <a:srgbClr val="000000"/>
                </a:solidFill>
                <a:effectLst/>
                <a:hlinkClick r:id="rId4"/>
              </a:rPr>
              <a:t>https://steamcommunity.com/sharedfiles/filedetails/?id=420402033</a:t>
            </a:r>
            <a:endParaRPr lang="en-IN" sz="1800" b="0" i="0" u="none" strike="noStrike" dirty="0">
              <a:solidFill>
                <a:srgbClr val="000000"/>
              </a:solidFill>
              <a:effectLst/>
            </a:endParaRPr>
          </a:p>
          <a:p>
            <a:pPr marL="342900" indent="-342900">
              <a:spcBef>
                <a:spcPts val="0"/>
              </a:spcBef>
              <a:buFont typeface="+mj-lt"/>
              <a:buAutoNum type="arabicPeriod"/>
            </a:pPr>
            <a:endParaRPr lang="en-IN" sz="1800" b="0" i="0" u="none" strike="noStrike" dirty="0">
              <a:solidFill>
                <a:srgbClr val="000000"/>
              </a:solidFill>
              <a:effectLst/>
            </a:endParaRPr>
          </a:p>
          <a:p>
            <a:pPr marL="342900" indent="-342900">
              <a:spcBef>
                <a:spcPts val="0"/>
              </a:spcBef>
              <a:buFont typeface="+mj-lt"/>
              <a:buAutoNum type="arabicPeriod"/>
            </a:pPr>
            <a:r>
              <a:rPr lang="en-IN" sz="1800" b="0" i="0" u="none" strike="noStrike" dirty="0">
                <a:solidFill>
                  <a:srgbClr val="000000"/>
                </a:solidFill>
                <a:effectLst/>
              </a:rPr>
              <a:t>Valve Corporation. (n.d.). </a:t>
            </a:r>
            <a:r>
              <a:rPr lang="en-IN" sz="1800" b="0" i="1" u="none" strike="noStrike" dirty="0">
                <a:solidFill>
                  <a:srgbClr val="000000"/>
                </a:solidFill>
                <a:effectLst/>
              </a:rPr>
              <a:t>Counter-Strike: Global Offensive » About</a:t>
            </a:r>
            <a:r>
              <a:rPr lang="en-IN" sz="1800" b="0" i="0" u="none" strike="noStrike" dirty="0">
                <a:solidFill>
                  <a:srgbClr val="000000"/>
                </a:solidFill>
                <a:effectLst/>
              </a:rPr>
              <a:t>. Counter-Strike: Global Offensive. Retrieved May 3, 2023, from </a:t>
            </a:r>
            <a:r>
              <a:rPr lang="en-IN" sz="1800" b="0" i="0" u="none" strike="noStrike" dirty="0">
                <a:solidFill>
                  <a:srgbClr val="000000"/>
                </a:solidFill>
                <a:effectLst/>
                <a:hlinkClick r:id="rId5"/>
              </a:rPr>
              <a:t>https://blog.counter-strike.net/index.php/about/</a:t>
            </a:r>
            <a:endParaRPr lang="en-IN" sz="1800" b="0" i="0" u="none" strike="noStrike" dirty="0">
              <a:solidFill>
                <a:srgbClr val="000000"/>
              </a:solidFill>
              <a:effectLst/>
            </a:endParaRPr>
          </a:p>
          <a:p>
            <a:pPr marL="342900" indent="-342900">
              <a:spcBef>
                <a:spcPts val="0"/>
              </a:spcBef>
              <a:buFont typeface="+mj-lt"/>
              <a:buAutoNum type="arabicPeriod"/>
            </a:pPr>
            <a:endParaRPr lang="en-IN" sz="1800" b="0" i="0" u="none" strike="noStrike" dirty="0">
              <a:solidFill>
                <a:srgbClr val="000000"/>
              </a:solidFill>
              <a:effectLst/>
            </a:endParaRPr>
          </a:p>
          <a:p>
            <a:pPr marL="342900" indent="-342900">
              <a:spcBef>
                <a:spcPts val="0"/>
              </a:spcBef>
              <a:buFont typeface="+mj-lt"/>
              <a:buAutoNum type="arabicPeriod"/>
            </a:pPr>
            <a:r>
              <a:rPr lang="en-IN" sz="1800" b="0" i="0" u="none" strike="noStrike" dirty="0">
                <a:solidFill>
                  <a:srgbClr val="000000"/>
                </a:solidFill>
                <a:effectLst/>
              </a:rPr>
              <a:t>Valve Corporation. (2023, March). </a:t>
            </a:r>
            <a:r>
              <a:rPr lang="en-IN" sz="1800" b="0" i="1" u="none" strike="noStrike" dirty="0">
                <a:solidFill>
                  <a:srgbClr val="000000"/>
                </a:solidFill>
                <a:effectLst/>
              </a:rPr>
              <a:t>Counter-Strike 2 | Limited Test</a:t>
            </a:r>
            <a:r>
              <a:rPr lang="en-IN" sz="1800" b="0" i="0" u="none" strike="noStrike" dirty="0">
                <a:solidFill>
                  <a:srgbClr val="000000"/>
                </a:solidFill>
                <a:effectLst/>
              </a:rPr>
              <a:t>. Counter-Strike.net. Retrieved May 3, 2023, from </a:t>
            </a:r>
            <a:r>
              <a:rPr lang="en-IN" sz="1800" b="0" i="0" u="none" strike="noStrike" dirty="0">
                <a:solidFill>
                  <a:srgbClr val="000000"/>
                </a:solidFill>
                <a:effectLst/>
                <a:hlinkClick r:id="rId6"/>
              </a:rPr>
              <a:t>https://www.counter-strike.net/cs2</a:t>
            </a:r>
            <a:endParaRPr lang="en-IN" sz="1800" b="0" i="0" u="none" strike="noStrike" dirty="0">
              <a:solidFill>
                <a:srgbClr val="000000"/>
              </a:solidFill>
              <a:effectLst/>
            </a:endParaRPr>
          </a:p>
          <a:p>
            <a:pPr marL="0" indent="0">
              <a:spcBef>
                <a:spcPts val="0"/>
              </a:spcBef>
              <a:buNone/>
            </a:pPr>
            <a:endParaRPr lang="en-IN" sz="1800" dirty="0"/>
          </a:p>
          <a:p>
            <a:pPr marL="342900" indent="-342900">
              <a:spcBef>
                <a:spcPts val="0"/>
              </a:spcBef>
              <a:buFont typeface="+mj-lt"/>
              <a:buAutoNum type="arabicPeriod"/>
            </a:pPr>
            <a:endParaRPr lang="en-IN" sz="1800" dirty="0">
              <a:solidFill>
                <a:srgbClr val="000000"/>
              </a:solidFill>
            </a:endParaRPr>
          </a:p>
          <a:p>
            <a:pPr marL="0" indent="0">
              <a:spcBef>
                <a:spcPts val="0"/>
              </a:spcBef>
              <a:buNone/>
            </a:pPr>
            <a:endParaRPr lang="en-IN" sz="1800" b="0" dirty="0">
              <a:effectLst/>
            </a:endParaRPr>
          </a:p>
          <a:p>
            <a:pPr marL="342900" indent="-342900">
              <a:spcBef>
                <a:spcPts val="0"/>
              </a:spcBef>
              <a:buFont typeface="+mj-lt"/>
              <a:buAutoNum type="arabicPeriod"/>
            </a:pPr>
            <a:endParaRPr lang="en-IN" sz="1800" b="0" dirty="0">
              <a:effectLst/>
            </a:endParaRPr>
          </a:p>
          <a:p>
            <a:pPr marL="342900" indent="-342900">
              <a:spcBef>
                <a:spcPts val="0"/>
              </a:spcBef>
              <a:buFont typeface="+mj-lt"/>
              <a:buAutoNum type="arabicPeriod"/>
            </a:pPr>
            <a:endParaRPr lang="en-IN" sz="1800" b="0" i="0" u="none" strike="noStrike" dirty="0">
              <a:solidFill>
                <a:srgbClr val="000000"/>
              </a:solidFill>
              <a:effectLst/>
            </a:endParaRPr>
          </a:p>
          <a:p>
            <a:pPr marL="342900" indent="-342900">
              <a:spcBef>
                <a:spcPts val="0"/>
              </a:spcBef>
              <a:buFont typeface="+mj-lt"/>
              <a:buAutoNum type="arabicPeriod"/>
            </a:pPr>
            <a:endParaRPr lang="en-IN" sz="1800" b="0" dirty="0">
              <a:effectLst/>
            </a:endParaRPr>
          </a:p>
          <a:p>
            <a:pPr marL="342900" indent="-342900" rtl="0">
              <a:spcBef>
                <a:spcPts val="0"/>
              </a:spcBef>
              <a:spcAft>
                <a:spcPts val="0"/>
              </a:spcAft>
              <a:buFont typeface="+mj-lt"/>
              <a:buAutoNum type="arabicPeriod"/>
            </a:pPr>
            <a:endParaRPr lang="en-IN" sz="1800" b="0" i="0" u="none" strike="noStrike" dirty="0">
              <a:solidFill>
                <a:srgbClr val="000000"/>
              </a:solidFill>
              <a:effectLst/>
            </a:endParaRPr>
          </a:p>
          <a:p>
            <a:pPr marL="342900" indent="-342900" rtl="0">
              <a:spcBef>
                <a:spcPts val="0"/>
              </a:spcBef>
              <a:spcAft>
                <a:spcPts val="0"/>
              </a:spcAft>
              <a:buFont typeface="+mj-lt"/>
              <a:buAutoNum type="arabicPeriod"/>
            </a:pPr>
            <a:endParaRPr lang="en-IN" b="0" dirty="0">
              <a:effectLst/>
            </a:endParaRPr>
          </a:p>
        </p:txBody>
      </p:sp>
    </p:spTree>
    <p:extLst>
      <p:ext uri="{BB962C8B-B14F-4D97-AF65-F5344CB8AC3E}">
        <p14:creationId xmlns:p14="http://schemas.microsoft.com/office/powerpoint/2010/main" val="14460119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78AE9-8901-D182-C03E-23688566EA73}"/>
              </a:ext>
            </a:extLst>
          </p:cNvPr>
          <p:cNvSpPr>
            <a:spLocks noGrp="1"/>
          </p:cNvSpPr>
          <p:nvPr>
            <p:ph type="ctrTitle"/>
          </p:nvPr>
        </p:nvSpPr>
        <p:spPr/>
        <p:txBody>
          <a:bodyPr/>
          <a:lstStyle/>
          <a:p>
            <a:r>
              <a:rPr lang="en-US" dirty="0"/>
              <a:t>The End!</a:t>
            </a:r>
            <a:endParaRPr lang="en-IN" dirty="0"/>
          </a:p>
        </p:txBody>
      </p:sp>
      <p:sp>
        <p:nvSpPr>
          <p:cNvPr id="3" name="Subtitle 2">
            <a:extLst>
              <a:ext uri="{FF2B5EF4-FFF2-40B4-BE49-F238E27FC236}">
                <a16:creationId xmlns:a16="http://schemas.microsoft.com/office/drawing/2014/main" id="{24E8895F-AC79-31E6-B7A6-CAD948204EDE}"/>
              </a:ext>
            </a:extLst>
          </p:cNvPr>
          <p:cNvSpPr>
            <a:spLocks noGrp="1"/>
          </p:cNvSpPr>
          <p:nvPr>
            <p:ph type="subTitle" idx="1"/>
          </p:nvPr>
        </p:nvSpPr>
        <p:spPr/>
        <p:txBody>
          <a:bodyPr>
            <a:normAutofit/>
          </a:bodyPr>
          <a:lstStyle/>
          <a:p>
            <a:r>
              <a:rPr lang="en-US" sz="2000" dirty="0"/>
              <a:t>Any questions?</a:t>
            </a:r>
          </a:p>
          <a:p>
            <a:r>
              <a:rPr lang="en-US" sz="2000" dirty="0"/>
              <a:t>#Don’t know what more to write</a:t>
            </a:r>
            <a:endParaRPr lang="en-IN" sz="2000" dirty="0"/>
          </a:p>
        </p:txBody>
      </p:sp>
    </p:spTree>
    <p:extLst>
      <p:ext uri="{BB962C8B-B14F-4D97-AF65-F5344CB8AC3E}">
        <p14:creationId xmlns:p14="http://schemas.microsoft.com/office/powerpoint/2010/main" val="654651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E053A-16FF-E423-5DA1-C6AB970DE42B}"/>
              </a:ext>
            </a:extLst>
          </p:cNvPr>
          <p:cNvSpPr>
            <a:spLocks noGrp="1"/>
          </p:cNvSpPr>
          <p:nvPr>
            <p:ph type="title"/>
          </p:nvPr>
        </p:nvSpPr>
        <p:spPr/>
        <p:txBody>
          <a:bodyPr/>
          <a:lstStyle/>
          <a:p>
            <a:r>
              <a:rPr lang="en-US" dirty="0"/>
              <a:t>Well, that’s CSGO for you!</a:t>
            </a:r>
            <a:endParaRPr lang="en-IN" dirty="0"/>
          </a:p>
        </p:txBody>
      </p:sp>
    </p:spTree>
    <p:extLst>
      <p:ext uri="{BB962C8B-B14F-4D97-AF65-F5344CB8AC3E}">
        <p14:creationId xmlns:p14="http://schemas.microsoft.com/office/powerpoint/2010/main" val="275432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661F-8024-85D5-C9FE-7F66C1D6F3E7}"/>
              </a:ext>
            </a:extLst>
          </p:cNvPr>
          <p:cNvSpPr>
            <a:spLocks noGrp="1"/>
          </p:cNvSpPr>
          <p:nvPr>
            <p:ph type="title"/>
          </p:nvPr>
        </p:nvSpPr>
        <p:spPr/>
        <p:txBody>
          <a:bodyPr/>
          <a:lstStyle/>
          <a:p>
            <a:r>
              <a:rPr lang="en-US" dirty="0"/>
              <a:t>Wait, what in the world is </a:t>
            </a:r>
            <a:r>
              <a:rPr lang="en-US" dirty="0" err="1"/>
              <a:t>csgo</a:t>
            </a:r>
            <a:r>
              <a:rPr lang="en-US" dirty="0"/>
              <a:t>?</a:t>
            </a:r>
            <a:endParaRPr lang="en-IN" dirty="0"/>
          </a:p>
        </p:txBody>
      </p:sp>
      <p:sp>
        <p:nvSpPr>
          <p:cNvPr id="3" name="Text Placeholder 2">
            <a:extLst>
              <a:ext uri="{FF2B5EF4-FFF2-40B4-BE49-F238E27FC236}">
                <a16:creationId xmlns:a16="http://schemas.microsoft.com/office/drawing/2014/main" id="{0D3FA144-78E6-F364-73BA-BFFC2B355570}"/>
              </a:ext>
            </a:extLst>
          </p:cNvPr>
          <p:cNvSpPr>
            <a:spLocks noGrp="1"/>
          </p:cNvSpPr>
          <p:nvPr>
            <p:ph type="body" idx="1"/>
          </p:nvPr>
        </p:nvSpPr>
        <p:spPr/>
        <p:txBody>
          <a:bodyPr/>
          <a:lstStyle/>
          <a:p>
            <a:r>
              <a:rPr lang="en-US" dirty="0"/>
              <a:t>#Introduction</a:t>
            </a:r>
            <a:endParaRPr lang="en-IN" dirty="0"/>
          </a:p>
        </p:txBody>
      </p:sp>
    </p:spTree>
    <p:extLst>
      <p:ext uri="{BB962C8B-B14F-4D97-AF65-F5344CB8AC3E}">
        <p14:creationId xmlns:p14="http://schemas.microsoft.com/office/powerpoint/2010/main" val="3691110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99EC17-6C4B-D3C0-7FE1-FA95783E578C}"/>
              </a:ext>
            </a:extLst>
          </p:cNvPr>
          <p:cNvSpPr>
            <a:spLocks noGrp="1"/>
          </p:cNvSpPr>
          <p:nvPr>
            <p:ph idx="1"/>
          </p:nvPr>
        </p:nvSpPr>
        <p:spPr>
          <a:xfrm>
            <a:off x="1066800" y="1309645"/>
            <a:ext cx="10058400" cy="4050792"/>
          </a:xfrm>
        </p:spPr>
        <p:txBody>
          <a:bodyPr>
            <a:normAutofit/>
          </a:bodyPr>
          <a:lstStyle/>
          <a:p>
            <a:r>
              <a:rPr lang="en-US" sz="1800" dirty="0"/>
              <a:t>Counter Strike: Global Offensive (CSGO) is a first-person shooter game released by Valve Corp. in 2012. </a:t>
            </a:r>
          </a:p>
          <a:p>
            <a:r>
              <a:rPr lang="en-US" sz="1800" dirty="0"/>
              <a:t>But the legacy of this game start </a:t>
            </a:r>
            <a:r>
              <a:rPr lang="en-US" sz="1800" dirty="0" err="1"/>
              <a:t>waaay</a:t>
            </a:r>
            <a:r>
              <a:rPr lang="en-US" sz="1800" dirty="0"/>
              <a:t> back in 1999 when it was released as a mod for Half-Life.</a:t>
            </a:r>
          </a:p>
          <a:p>
            <a:r>
              <a:rPr lang="en-US" sz="1800" b="0" i="0" u="none" strike="noStrike" dirty="0">
                <a:solidFill>
                  <a:srgbClr val="0E101A"/>
                </a:solidFill>
                <a:effectLst/>
              </a:rPr>
              <a:t>Counter-Strike has been the de facto benchmark of a player’s first-person shooter skill. Teams from around the world demonstrate their abilities and strategies in local, regional, and international tournaments streamed to millions of viewers across the globe.</a:t>
            </a:r>
            <a:endParaRPr lang="en-US" sz="1800" dirty="0"/>
          </a:p>
        </p:txBody>
      </p:sp>
    </p:spTree>
    <p:extLst>
      <p:ext uri="{BB962C8B-B14F-4D97-AF65-F5344CB8AC3E}">
        <p14:creationId xmlns:p14="http://schemas.microsoft.com/office/powerpoint/2010/main" val="1617045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5DBD80-D470-B88A-B843-1C519CCD7A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071499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128</TotalTime>
  <Words>3533</Words>
  <Application>Microsoft Office PowerPoint</Application>
  <PresentationFormat>Widescreen</PresentationFormat>
  <Paragraphs>187</Paragraphs>
  <Slides>53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Calibri</vt:lpstr>
      <vt:lpstr>Cambria</vt:lpstr>
      <vt:lpstr>Rockwell</vt:lpstr>
      <vt:lpstr>Rockwell Condensed</vt:lpstr>
      <vt:lpstr>Wingdings</vt:lpstr>
      <vt:lpstr>Wood Type</vt:lpstr>
      <vt:lpstr>Perhaps you should buy things you really like!? Analyzing CSGO skins and other in-game virtual items </vt:lpstr>
      <vt:lpstr>Abstract</vt:lpstr>
      <vt:lpstr>PowerPoint Presentation</vt:lpstr>
      <vt:lpstr>PowerPoint Presentation</vt:lpstr>
      <vt:lpstr>Holy shit!</vt:lpstr>
      <vt:lpstr>Well, that’s CSGO for you!</vt:lpstr>
      <vt:lpstr>Wait, what in the world is csgo?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are these Virtual items? How do you get them?</vt:lpstr>
      <vt:lpstr>PowerPoint Presentation</vt:lpstr>
      <vt:lpstr>PowerPoint Presentation</vt:lpstr>
      <vt:lpstr>Factors that determine a Skins price</vt:lpstr>
      <vt:lpstr>PowerPoint Presentation</vt:lpstr>
      <vt:lpstr>Case Opening Odds!</vt:lpstr>
      <vt:lpstr>PowerPoint Presentation</vt:lpstr>
      <vt:lpstr>PowerPoint Presentation</vt:lpstr>
      <vt:lpstr>Trade-up Contract!</vt:lpstr>
      <vt:lpstr>PowerPoint Presentation</vt:lpstr>
      <vt:lpstr>Formula for Trade-up Contract</vt:lpstr>
      <vt:lpstr>Research Gaps</vt:lpstr>
      <vt:lpstr>PowerPoint Presentation</vt:lpstr>
      <vt:lpstr>Methodology &amp; Results</vt:lpstr>
      <vt:lpstr>Bernoulli Trials Method</vt:lpstr>
      <vt:lpstr>PowerPoint Presentation</vt:lpstr>
      <vt:lpstr>PowerPoint Presentation</vt:lpstr>
      <vt:lpstr>PowerPoint Presentation</vt:lpstr>
      <vt:lpstr>PowerPoint Presentation</vt:lpstr>
      <vt:lpstr>PowerPoint Presentation</vt:lpstr>
      <vt:lpstr>Trading Strategies</vt:lpstr>
      <vt:lpstr>PowerPoint Presentation</vt:lpstr>
      <vt:lpstr>PowerPoint Presentation</vt:lpstr>
      <vt:lpstr>PowerPoint Presentation</vt:lpstr>
      <vt:lpstr>Ok, all well and good! But how much did you make? Why should I listen to you?  </vt:lpstr>
      <vt:lpstr>#money</vt:lpstr>
      <vt:lpstr>Conclusion</vt:lpstr>
      <vt:lpstr>PowerPoint Presentation</vt:lpstr>
      <vt:lpstr>Discussion</vt:lpstr>
      <vt:lpstr>PowerPoint Presentation</vt:lpstr>
      <vt:lpstr>Further Research Avenues</vt:lpstr>
      <vt:lpstr>Efficient Packing Problem</vt:lpstr>
      <vt:lpstr>PowerPoint Presentation</vt:lpstr>
      <vt:lpstr>PowerPoint Presentation</vt:lpstr>
      <vt:lpstr>PowerPoint Presentation</vt:lpstr>
      <vt:lpstr>References</vt:lpstr>
      <vt:lpstr>PowerPoint Presentation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Perhaps you should buy things you really like!? Analyzing CSGO skins and other in-game virtual items</dc:title>
  <dc:creator>aditya singla</dc:creator>
  <cp:lastModifiedBy>aditya singla</cp:lastModifiedBy>
  <cp:revision>6</cp:revision>
  <dcterms:created xsi:type="dcterms:W3CDTF">2023-05-04T01:00:46Z</dcterms:created>
  <dcterms:modified xsi:type="dcterms:W3CDTF">2023-05-04T03:11:43Z</dcterms:modified>
</cp:coreProperties>
</file>